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97" r:id="rId3"/>
    <p:sldId id="395" r:id="rId4"/>
    <p:sldId id="384" r:id="rId5"/>
    <p:sldId id="396" r:id="rId6"/>
    <p:sldId id="398" r:id="rId7"/>
    <p:sldId id="343" r:id="rId8"/>
    <p:sldId id="369" r:id="rId9"/>
    <p:sldId id="370" r:id="rId10"/>
    <p:sldId id="372" r:id="rId11"/>
    <p:sldId id="371" r:id="rId12"/>
    <p:sldId id="387" r:id="rId13"/>
    <p:sldId id="388" r:id="rId14"/>
    <p:sldId id="389" r:id="rId15"/>
    <p:sldId id="390" r:id="rId16"/>
    <p:sldId id="400" r:id="rId17"/>
    <p:sldId id="399" r:id="rId18"/>
    <p:sldId id="391" r:id="rId19"/>
    <p:sldId id="393" r:id="rId20"/>
  </p:sldIdLst>
  <p:sldSz cx="9144000" cy="6858000" type="screen4x3"/>
  <p:notesSz cx="6797675" cy="9926638"/>
  <p:defaultTextStyle>
    <a:defPPr>
      <a:defRPr lang="it-IT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3217"/>
    <a:srgbClr val="000000"/>
    <a:srgbClr val="00DA00"/>
    <a:srgbClr val="FF0000"/>
    <a:srgbClr val="4D4D4D"/>
    <a:srgbClr val="00CC66"/>
    <a:srgbClr val="FFCC00"/>
    <a:srgbClr val="E6FF9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71" autoAdjust="0"/>
    <p:restoredTop sz="97246" autoAdjust="0"/>
  </p:normalViewPr>
  <p:slideViewPr>
    <p:cSldViewPr>
      <p:cViewPr>
        <p:scale>
          <a:sx n="70" d="100"/>
          <a:sy n="70" d="100"/>
        </p:scale>
        <p:origin x="-3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22"/>
    </p:cViewPr>
  </p:sorterViewPr>
  <p:notesViewPr>
    <p:cSldViewPr>
      <p:cViewPr varScale="1">
        <p:scale>
          <a:sx n="31" d="100"/>
          <a:sy n="31" d="100"/>
        </p:scale>
        <p:origin x="-1644" y="-102"/>
      </p:cViewPr>
      <p:guideLst>
        <p:guide orient="horz" pos="3126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l" defTabSz="91437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91437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l" defTabSz="914378">
              <a:defRPr sz="1200"/>
            </a:lvl1pPr>
          </a:lstStyle>
          <a:p>
            <a:pPr>
              <a:defRPr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l" defTabSz="91437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91437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l" defTabSz="914378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defTabSz="914378">
              <a:defRPr sz="1200"/>
            </a:lvl1pPr>
          </a:lstStyle>
          <a:p>
            <a:pPr>
              <a:defRPr/>
            </a:pPr>
            <a:fld id="{45547E27-7387-4761-8D25-72CC405E733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94935A20-38B5-435C-B8C0-6D76C6CEAF9C}" type="slidenum">
              <a:rPr lang="it-IT" smtClean="0"/>
              <a:pPr defTabSz="912813"/>
              <a:t>1</a:t>
            </a:fld>
            <a:endParaRPr lang="it-IT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 userDrawn="1"/>
        </p:nvSpPr>
        <p:spPr bwMode="auto">
          <a:xfrm>
            <a:off x="247650" y="0"/>
            <a:ext cx="190500" cy="6858000"/>
          </a:xfrm>
          <a:prstGeom prst="rect">
            <a:avLst/>
          </a:prstGeom>
          <a:gradFill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gamma/>
                  <a:tint val="0"/>
                  <a:invGamma/>
                  <a:alpha val="20000"/>
                </a:scheme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247650" y="0"/>
            <a:ext cx="190500" cy="6858000"/>
          </a:xfrm>
          <a:prstGeom prst="rect">
            <a:avLst/>
          </a:prstGeom>
          <a:gradFill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gamma/>
                  <a:tint val="0"/>
                  <a:invGamma/>
                  <a:alpha val="20000"/>
                </a:scheme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4" name="AutoShape 16"/>
          <p:cNvSpPr>
            <a:spLocks noChangeAspect="1" noChangeArrowheads="1" noTextEdit="1"/>
          </p:cNvSpPr>
          <p:nvPr userDrawn="1"/>
        </p:nvSpPr>
        <p:spPr bwMode="auto">
          <a:xfrm>
            <a:off x="609600" y="152400"/>
            <a:ext cx="8245475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auto">
          <a:xfrm>
            <a:off x="1289050" y="1065213"/>
            <a:ext cx="428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it-IT" sz="1200">
                <a:solidFill>
                  <a:srgbClr val="003366"/>
                </a:solidFill>
              </a:rPr>
              <a:t> </a:t>
            </a:r>
            <a:endParaRPr lang="it-IT"/>
          </a:p>
        </p:txBody>
      </p:sp>
      <p:sp>
        <p:nvSpPr>
          <p:cNvPr id="6" name="Rectangle 23"/>
          <p:cNvSpPr>
            <a:spLocks noChangeArrowheads="1"/>
          </p:cNvSpPr>
          <p:nvPr userDrawn="1"/>
        </p:nvSpPr>
        <p:spPr bwMode="auto">
          <a:xfrm>
            <a:off x="2709863" y="1065213"/>
            <a:ext cx="4286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it-IT" sz="1200">
                <a:solidFill>
                  <a:srgbClr val="003366"/>
                </a:solidFill>
              </a:rPr>
              <a:t> </a:t>
            </a:r>
            <a:endParaRPr lang="it-IT"/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2755900" y="1035050"/>
            <a:ext cx="444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it-IT" sz="1400">
                <a:solidFill>
                  <a:srgbClr val="003366"/>
                </a:solidFill>
                <a:latin typeface="Times New Roman" pitchFamily="18" charset="0"/>
              </a:rPr>
              <a:t> </a:t>
            </a:r>
            <a:endParaRPr lang="it-IT"/>
          </a:p>
        </p:txBody>
      </p:sp>
      <p:sp>
        <p:nvSpPr>
          <p:cNvPr id="9" name="Rectangle 26"/>
          <p:cNvSpPr>
            <a:spLocks noChangeArrowheads="1"/>
          </p:cNvSpPr>
          <p:nvPr userDrawn="1"/>
        </p:nvSpPr>
        <p:spPr bwMode="auto">
          <a:xfrm>
            <a:off x="6183313" y="950913"/>
            <a:ext cx="30162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it-IT" sz="700" b="1">
                <a:solidFill>
                  <a:srgbClr val="003366"/>
                </a:solidFill>
                <a:latin typeface="Verdana" pitchFamily="34" charset="0"/>
              </a:rPr>
              <a:t> </a:t>
            </a:r>
            <a:endParaRPr lang="it-IT"/>
          </a:p>
        </p:txBody>
      </p:sp>
      <p:sp>
        <p:nvSpPr>
          <p:cNvPr id="10" name="Rectangle 28"/>
          <p:cNvSpPr>
            <a:spLocks noChangeArrowheads="1"/>
          </p:cNvSpPr>
          <p:nvPr userDrawn="1"/>
        </p:nvSpPr>
        <p:spPr bwMode="auto">
          <a:xfrm>
            <a:off x="8577263" y="1016000"/>
            <a:ext cx="381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it-IT" sz="1200">
                <a:solidFill>
                  <a:srgbClr val="003366"/>
                </a:solidFill>
                <a:latin typeface="Times New Roman" pitchFamily="18" charset="0"/>
              </a:rPr>
              <a:t> </a:t>
            </a:r>
            <a:endParaRPr lang="it-IT"/>
          </a:p>
        </p:txBody>
      </p:sp>
      <p:sp>
        <p:nvSpPr>
          <p:cNvPr id="11" name="Rectangle 29"/>
          <p:cNvSpPr>
            <a:spLocks noChangeArrowheads="1"/>
          </p:cNvSpPr>
          <p:nvPr userDrawn="1"/>
        </p:nvSpPr>
        <p:spPr bwMode="auto">
          <a:xfrm>
            <a:off x="715963" y="1263650"/>
            <a:ext cx="444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it-IT" sz="14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it-IT"/>
          </a:p>
        </p:txBody>
      </p:sp>
      <p:pic>
        <p:nvPicPr>
          <p:cNvPr id="14" name="Immagine 13" descr="Logo QMS - DEF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02690" y="238344"/>
            <a:ext cx="4338621" cy="783479"/>
          </a:xfrm>
          <a:prstGeom prst="rect">
            <a:avLst/>
          </a:prstGeom>
        </p:spPr>
      </p:pic>
      <p:sp>
        <p:nvSpPr>
          <p:cNvPr id="15" name="CasellaDiTesto 14"/>
          <p:cNvSpPr txBox="1"/>
          <p:nvPr userDrawn="1"/>
        </p:nvSpPr>
        <p:spPr>
          <a:xfrm>
            <a:off x="2574388" y="6119454"/>
            <a:ext cx="4459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 smtClean="0"/>
              <a:t>Docente: Dott.</a:t>
            </a:r>
            <a:r>
              <a:rPr lang="it-IT" sz="1600" b="1" i="1" baseline="0" dirty="0" smtClean="0"/>
              <a:t> </a:t>
            </a:r>
            <a:r>
              <a:rPr lang="it-IT" sz="1600" b="1" i="1" dirty="0" smtClean="0"/>
              <a:t>Ing. Antonio Razionale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039100" cy="3611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CasellaDiTesto 3"/>
          <p:cNvSpPr txBox="1"/>
          <p:nvPr userDrawn="1"/>
        </p:nvSpPr>
        <p:spPr>
          <a:xfrm>
            <a:off x="2574388" y="6443246"/>
            <a:ext cx="4459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 smtClean="0"/>
              <a:t>Docente: Dott.</a:t>
            </a:r>
            <a:r>
              <a:rPr lang="it-IT" sz="1600" b="1" i="1" baseline="0" dirty="0" smtClean="0"/>
              <a:t> </a:t>
            </a:r>
            <a:r>
              <a:rPr lang="it-IT" sz="1600" b="1" i="1" dirty="0" smtClean="0"/>
              <a:t>Ing. Antonio Razionale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asellaDiTesto 3"/>
          <p:cNvSpPr txBox="1"/>
          <p:nvPr userDrawn="1"/>
        </p:nvSpPr>
        <p:spPr>
          <a:xfrm>
            <a:off x="2574388" y="6443246"/>
            <a:ext cx="4459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 smtClean="0"/>
              <a:t>Docente: Dott.</a:t>
            </a:r>
            <a:r>
              <a:rPr lang="it-IT" sz="1600" b="1" i="1" baseline="0" dirty="0" smtClean="0"/>
              <a:t> </a:t>
            </a:r>
            <a:r>
              <a:rPr lang="it-IT" sz="1600" b="1" i="1" dirty="0" smtClean="0"/>
              <a:t>Ing. Antonio Razionale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43350" cy="36115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52950" y="1600200"/>
            <a:ext cx="3943350" cy="36115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039100" cy="3611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9371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9371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4937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CasellaDiTesto 2"/>
          <p:cNvSpPr txBox="1"/>
          <p:nvPr userDrawn="1"/>
        </p:nvSpPr>
        <p:spPr>
          <a:xfrm>
            <a:off x="2574388" y="6443246"/>
            <a:ext cx="4459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 smtClean="0"/>
              <a:t>Docente: Dott.</a:t>
            </a:r>
            <a:r>
              <a:rPr lang="it-IT" sz="1600" b="1" i="1" baseline="0" dirty="0" smtClean="0"/>
              <a:t> </a:t>
            </a:r>
            <a:r>
              <a:rPr lang="it-IT" sz="1600" b="1" i="1" dirty="0" smtClean="0"/>
              <a:t>Ing. Antonio Razionale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943350" cy="17287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552950" y="1600200"/>
            <a:ext cx="3943350" cy="17287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57200" y="3481388"/>
            <a:ext cx="3943350" cy="1730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552950" y="3481388"/>
            <a:ext cx="3943350" cy="1730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5"/>
          <p:cNvSpPr txBox="1">
            <a:spLocks noChangeArrowheads="1"/>
          </p:cNvSpPr>
          <p:nvPr userDrawn="1"/>
        </p:nvSpPr>
        <p:spPr bwMode="auto">
          <a:xfrm>
            <a:off x="8307388" y="6491288"/>
            <a:ext cx="838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fld id="{A53A8FFF-C53F-4C34-A146-CB102D718EE4}" type="slidenum">
              <a:rPr lang="en-US" b="1">
                <a:latin typeface="Times New Roman" pitchFamily="18" charset="0"/>
              </a:rPr>
              <a:pPr eaLnBrk="0" hangingPunct="0">
                <a:spcBef>
                  <a:spcPct val="50000"/>
                </a:spcBef>
                <a:defRPr/>
              </a:pPr>
              <a:t>‹N›</a:t>
            </a:fld>
            <a:endParaRPr lang="en-US" b="1">
              <a:latin typeface="Times New Roman" pitchFamily="18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 userDrawn="1"/>
        </p:nvSpPr>
        <p:spPr bwMode="auto">
          <a:xfrm>
            <a:off x="0" y="266700"/>
            <a:ext cx="9144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7" name="Rectangle 11"/>
          <p:cNvSpPr>
            <a:spLocks noChangeArrowheads="1"/>
          </p:cNvSpPr>
          <p:nvPr userDrawn="1"/>
        </p:nvSpPr>
        <p:spPr bwMode="auto">
          <a:xfrm>
            <a:off x="247650" y="0"/>
            <a:ext cx="190500" cy="6858000"/>
          </a:xfrm>
          <a:prstGeom prst="rect">
            <a:avLst/>
          </a:prstGeom>
          <a:gradFill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gamma/>
                  <a:tint val="0"/>
                  <a:invGamma/>
                  <a:alpha val="20000"/>
                </a:scheme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8" name="Rectangle 13"/>
          <p:cNvSpPr>
            <a:spLocks noChangeArrowheads="1"/>
          </p:cNvSpPr>
          <p:nvPr userDrawn="1"/>
        </p:nvSpPr>
        <p:spPr bwMode="auto">
          <a:xfrm>
            <a:off x="247650" y="0"/>
            <a:ext cx="190500" cy="6858000"/>
          </a:xfrm>
          <a:prstGeom prst="rect">
            <a:avLst/>
          </a:prstGeom>
          <a:gradFill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gamma/>
                  <a:tint val="0"/>
                  <a:invGamma/>
                  <a:alpha val="20000"/>
                </a:scheme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9" name="Rectangle 14"/>
          <p:cNvSpPr>
            <a:spLocks noChangeArrowheads="1"/>
          </p:cNvSpPr>
          <p:nvPr userDrawn="1"/>
        </p:nvSpPr>
        <p:spPr bwMode="auto">
          <a:xfrm>
            <a:off x="249238" y="935038"/>
            <a:ext cx="185737" cy="184150"/>
          </a:xfrm>
          <a:prstGeom prst="rect">
            <a:avLst/>
          </a:prstGeom>
          <a:gradFill rotWithShape="1">
            <a:gsLst>
              <a:gs pos="0">
                <a:schemeClr val="accent2">
                  <a:alpha val="50000"/>
                </a:schemeClr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20" name="Rectangle 15"/>
          <p:cNvSpPr>
            <a:spLocks noChangeArrowheads="1"/>
          </p:cNvSpPr>
          <p:nvPr userDrawn="1"/>
        </p:nvSpPr>
        <p:spPr bwMode="auto">
          <a:xfrm flipV="1">
            <a:off x="247650" y="1076325"/>
            <a:ext cx="8896350" cy="42863"/>
          </a:xfrm>
          <a:prstGeom prst="rect">
            <a:avLst/>
          </a:prstGeom>
          <a:gradFill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gamma/>
                  <a:tint val="0"/>
                  <a:invGamma/>
                  <a:alpha val="20000"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22" name="Rectangle 20"/>
          <p:cNvSpPr>
            <a:spLocks noChangeArrowheads="1"/>
          </p:cNvSpPr>
          <p:nvPr userDrawn="1"/>
        </p:nvSpPr>
        <p:spPr bwMode="auto">
          <a:xfrm>
            <a:off x="0" y="419100"/>
            <a:ext cx="9144000" cy="704850"/>
          </a:xfrm>
          <a:prstGeom prst="rect">
            <a:avLst/>
          </a:prstGeom>
          <a:gradFill rotWithShape="0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gamma/>
                  <a:tint val="0"/>
                  <a:invGamma/>
                  <a:alpha val="20000"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2" name="Immagine 11" descr="Logo QMS - DEF.jp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94781" y="6393062"/>
            <a:ext cx="2574661" cy="4649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it/1/10/TCDD_struttura.svg" TargetMode="External"/><Relationship Id="rId2" Type="http://schemas.openxmlformats.org/officeDocument/2006/relationships/hyperlink" Target="http://it.wikipedia.org/wiki/TCD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5"/>
          <p:cNvSpPr txBox="1">
            <a:spLocks noChangeArrowheads="1"/>
          </p:cNvSpPr>
          <p:nvPr/>
        </p:nvSpPr>
        <p:spPr bwMode="auto">
          <a:xfrm>
            <a:off x="685800" y="1219200"/>
            <a:ext cx="8107363" cy="342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7403" tIns="48701" rIns="97403" bIns="48701">
            <a:spAutoFit/>
          </a:bodyPr>
          <a:lstStyle/>
          <a:p>
            <a:pPr defTabSz="973138"/>
            <a:endParaRPr lang="it-IT" sz="2400" b="1" i="1" dirty="0" smtClean="0">
              <a:solidFill>
                <a:schemeClr val="accent2"/>
              </a:solidFill>
            </a:endParaRPr>
          </a:p>
          <a:p>
            <a:pPr defTabSz="973138"/>
            <a:endParaRPr lang="it-IT" sz="2400" b="1" i="1" dirty="0" smtClean="0">
              <a:solidFill>
                <a:schemeClr val="accent2"/>
              </a:solidFill>
            </a:endParaRPr>
          </a:p>
          <a:p>
            <a:pPr defTabSz="973138"/>
            <a:r>
              <a:rPr lang="it-IT" sz="3600" b="1" i="1" dirty="0" smtClean="0">
                <a:solidFill>
                  <a:schemeClr val="accent2"/>
                </a:solidFill>
              </a:rPr>
              <a:t>La gestione del rischio </a:t>
            </a:r>
            <a:r>
              <a:rPr lang="it-IT" sz="3600" b="1" i="1" dirty="0" smtClean="0">
                <a:solidFill>
                  <a:schemeClr val="accent2"/>
                </a:solidFill>
              </a:rPr>
              <a:t>industriale</a:t>
            </a:r>
          </a:p>
          <a:p>
            <a:pPr defTabSz="973138"/>
            <a:endParaRPr lang="it-IT" sz="1200" b="1" i="1" dirty="0" smtClean="0">
              <a:solidFill>
                <a:schemeClr val="accent2"/>
              </a:solidFill>
            </a:endParaRPr>
          </a:p>
          <a:p>
            <a:pPr defTabSz="973138"/>
            <a:r>
              <a:rPr lang="it-IT" sz="2400" b="1" i="1" dirty="0" smtClean="0">
                <a:solidFill>
                  <a:schemeClr val="accent2"/>
                </a:solidFill>
              </a:rPr>
              <a:t>(RISCHIO </a:t>
            </a:r>
            <a:r>
              <a:rPr lang="it-IT" sz="2400" b="1" i="1" dirty="0" err="1" smtClean="0">
                <a:solidFill>
                  <a:schemeClr val="accent2"/>
                </a:solidFill>
              </a:rPr>
              <a:t>DI</a:t>
            </a:r>
            <a:r>
              <a:rPr lang="it-IT" sz="2400" b="1" i="1" dirty="0" smtClean="0">
                <a:solidFill>
                  <a:schemeClr val="accent2"/>
                </a:solidFill>
              </a:rPr>
              <a:t> INCIDENTI RILEVANTI)</a:t>
            </a:r>
          </a:p>
          <a:p>
            <a:pPr defTabSz="973138"/>
            <a:endParaRPr lang="it-IT" sz="3200" b="1" i="1" dirty="0" smtClean="0">
              <a:solidFill>
                <a:schemeClr val="accent2"/>
              </a:solidFill>
            </a:endParaRPr>
          </a:p>
          <a:p>
            <a:pPr defTabSz="973138"/>
            <a:endParaRPr lang="it-IT" sz="3200" b="1" i="1" dirty="0" smtClean="0">
              <a:solidFill>
                <a:schemeClr val="accent2"/>
              </a:solidFill>
            </a:endParaRPr>
          </a:p>
          <a:p>
            <a:pPr defTabSz="973138"/>
            <a:r>
              <a:rPr lang="it-IT" sz="3200" b="1" i="1" dirty="0" smtClean="0">
                <a:solidFill>
                  <a:schemeClr val="accent2"/>
                </a:solidFill>
              </a:rPr>
              <a:t>LE DIRETTIVE SEVESO </a:t>
            </a:r>
            <a:endParaRPr lang="it-IT" sz="2000" b="1" i="1" dirty="0">
              <a:solidFill>
                <a:schemeClr val="accent2"/>
              </a:solidFill>
            </a:endParaRPr>
          </a:p>
        </p:txBody>
      </p:sp>
      <p:pic>
        <p:nvPicPr>
          <p:cNvPr id="3" name="Immagine 2" descr="Logo QM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742" y="6237600"/>
            <a:ext cx="2591613" cy="468000"/>
          </a:xfrm>
          <a:prstGeom prst="rect">
            <a:avLst/>
          </a:prstGeom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315200" y="6324600"/>
            <a:ext cx="1244600" cy="290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t-IT" sz="1200" b="1" i="1" dirty="0">
                <a:solidFill>
                  <a:srgbClr val="1E40AE"/>
                </a:solidFill>
              </a:rPr>
              <a:t>Rev. </a:t>
            </a:r>
            <a:r>
              <a:rPr lang="it-IT" sz="1200" b="1" i="1" dirty="0" smtClean="0">
                <a:solidFill>
                  <a:srgbClr val="1E40AE"/>
                </a:solidFill>
              </a:rPr>
              <a:t>0 del 24/05/12</a:t>
            </a:r>
            <a:endParaRPr lang="it-IT" sz="1200" b="1" i="1" dirty="0">
              <a:solidFill>
                <a:srgbClr val="1E40A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it-IT" sz="3000" b="1" dirty="0" smtClean="0">
                <a:solidFill>
                  <a:srgbClr val="006600"/>
                </a:solidFill>
              </a:rPr>
              <a:t>CENNI STORICI</a:t>
            </a:r>
            <a:endParaRPr lang="it-IT" sz="3000" b="1" dirty="0">
              <a:solidFill>
                <a:srgbClr val="006600"/>
              </a:solidFill>
            </a:endParaRPr>
          </a:p>
        </p:txBody>
      </p:sp>
      <p:sp>
        <p:nvSpPr>
          <p:cNvPr id="20" name="Text Box 2052"/>
          <p:cNvSpPr txBox="1">
            <a:spLocks noChangeArrowheads="1"/>
          </p:cNvSpPr>
          <p:nvPr/>
        </p:nvSpPr>
        <p:spPr bwMode="auto">
          <a:xfrm>
            <a:off x="457199" y="1219200"/>
            <a:ext cx="2210400" cy="1080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lIns="97403" tIns="48701" rIns="97403" bIns="48701" anchor="ctr" anchorCtr="0">
            <a:spAutoFit/>
          </a:bodyPr>
          <a:lstStyle/>
          <a:p>
            <a:pPr defTabSz="973138">
              <a:spcBef>
                <a:spcPct val="50000"/>
              </a:spcBef>
            </a:pP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  <a:p>
            <a:pPr defTabSz="973138">
              <a:spcBef>
                <a:spcPct val="50000"/>
              </a:spcBef>
            </a:pP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</p:txBody>
      </p:sp>
      <p:sp>
        <p:nvSpPr>
          <p:cNvPr id="23" name="Text Box 2052"/>
          <p:cNvSpPr txBox="1">
            <a:spLocks noChangeArrowheads="1"/>
          </p:cNvSpPr>
          <p:nvPr/>
        </p:nvSpPr>
        <p:spPr bwMode="auto">
          <a:xfrm>
            <a:off x="3559200" y="1219200"/>
            <a:ext cx="2210400" cy="1080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lIns="97403" tIns="48701" rIns="97403" bIns="48701" anchor="ctr" anchorCtr="0">
            <a:spAutoFit/>
          </a:bodyPr>
          <a:lstStyle/>
          <a:p>
            <a:pPr defTabSz="973138">
              <a:spcBef>
                <a:spcPct val="50000"/>
              </a:spcBef>
            </a:pP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</p:txBody>
      </p:sp>
      <p:sp>
        <p:nvSpPr>
          <p:cNvPr id="24" name="Text Box 2052"/>
          <p:cNvSpPr txBox="1">
            <a:spLocks noChangeArrowheads="1"/>
          </p:cNvSpPr>
          <p:nvPr/>
        </p:nvSpPr>
        <p:spPr bwMode="auto">
          <a:xfrm>
            <a:off x="6781800" y="1219200"/>
            <a:ext cx="2209800" cy="1080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 lIns="97403" tIns="48701" rIns="97403" bIns="48701">
            <a:spAutoFit/>
          </a:bodyPr>
          <a:lstStyle/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Produzione di </a:t>
            </a:r>
            <a:r>
              <a:rPr lang="it-IT" sz="2000" b="1" dirty="0" err="1" smtClean="0">
                <a:solidFill>
                  <a:srgbClr val="008000"/>
                </a:solidFill>
                <a:latin typeface="Trebuchet MS" pitchFamily="34" charset="0"/>
              </a:rPr>
              <a:t>Triclofenolo</a:t>
            </a: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  <a:p>
            <a:pPr defTabSz="973138">
              <a:spcBef>
                <a:spcPct val="50000"/>
              </a:spcBef>
            </a:pPr>
            <a:r>
              <a:rPr lang="it-IT" sz="1600" b="1" dirty="0" smtClean="0">
                <a:solidFill>
                  <a:srgbClr val="008000"/>
                </a:solidFill>
                <a:latin typeface="Trebuchet MS" pitchFamily="34" charset="0"/>
              </a:rPr>
              <a:t>(</a:t>
            </a:r>
            <a:r>
              <a:rPr lang="it-IT" sz="1600" b="1" dirty="0" smtClean="0">
                <a:solidFill>
                  <a:srgbClr val="008000"/>
                </a:solidFill>
                <a:latin typeface="Trebuchet MS" pitchFamily="34" charset="0"/>
              </a:rPr>
              <a:t>fungicida) </a:t>
            </a:r>
            <a:endParaRPr lang="it-IT" sz="1600" b="1" dirty="0" smtClean="0">
              <a:solidFill>
                <a:srgbClr val="008000"/>
              </a:solidFill>
              <a:latin typeface="Trebuchet MS" pitchFamily="34" charset="0"/>
            </a:endParaRPr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>
            <a:off x="2667000" y="1752600"/>
            <a:ext cx="914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 type="stealth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31" name="Line 25"/>
          <p:cNvSpPr>
            <a:spLocks noChangeShapeType="1"/>
          </p:cNvSpPr>
          <p:nvPr/>
        </p:nvSpPr>
        <p:spPr bwMode="auto">
          <a:xfrm flipH="1">
            <a:off x="7848600" y="2362200"/>
            <a:ext cx="0" cy="990600"/>
          </a:xfrm>
          <a:prstGeom prst="line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 type="stealth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32" name="Text Box 2052"/>
          <p:cNvSpPr txBox="1">
            <a:spLocks noChangeArrowheads="1"/>
          </p:cNvSpPr>
          <p:nvPr/>
        </p:nvSpPr>
        <p:spPr bwMode="auto">
          <a:xfrm>
            <a:off x="6781800" y="3352800"/>
            <a:ext cx="2209800" cy="1080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 lIns="97403" tIns="48701" rIns="97403" bIns="48701">
            <a:spAutoFit/>
          </a:bodyPr>
          <a:lstStyle/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Esplosione  valvola di sicurezza</a:t>
            </a: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</p:txBody>
      </p:sp>
      <p:sp>
        <p:nvSpPr>
          <p:cNvPr id="33" name="Text Box 2052"/>
          <p:cNvSpPr txBox="1">
            <a:spLocks noChangeArrowheads="1"/>
          </p:cNvSpPr>
          <p:nvPr/>
        </p:nvSpPr>
        <p:spPr bwMode="auto">
          <a:xfrm>
            <a:off x="3581400" y="3352800"/>
            <a:ext cx="2209800" cy="1080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 lIns="97403" tIns="48701" rIns="97403" bIns="48701">
            <a:spAutoFit/>
          </a:bodyPr>
          <a:lstStyle/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Fuoriuscita  Diossina nebulizzata</a:t>
            </a: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</p:txBody>
      </p:sp>
      <p:sp>
        <p:nvSpPr>
          <p:cNvPr id="34" name="Text Box 2052"/>
          <p:cNvSpPr txBox="1">
            <a:spLocks noChangeArrowheads="1"/>
          </p:cNvSpPr>
          <p:nvPr/>
        </p:nvSpPr>
        <p:spPr bwMode="auto">
          <a:xfrm>
            <a:off x="457200" y="3352800"/>
            <a:ext cx="2209800" cy="1080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 lIns="97403" tIns="48701" rIns="97403" bIns="48701">
            <a:spAutoFit/>
          </a:bodyPr>
          <a:lstStyle/>
          <a:p>
            <a:pPr defTabSz="973138">
              <a:spcBef>
                <a:spcPct val="50000"/>
              </a:spcBef>
            </a:pP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</p:txBody>
      </p:sp>
      <p:sp>
        <p:nvSpPr>
          <p:cNvPr id="36" name="Text Box 2052"/>
          <p:cNvSpPr txBox="1">
            <a:spLocks noChangeArrowheads="1"/>
          </p:cNvSpPr>
          <p:nvPr/>
        </p:nvSpPr>
        <p:spPr bwMode="auto">
          <a:xfrm>
            <a:off x="2971800" y="5105400"/>
            <a:ext cx="3240000" cy="102168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 lIns="97403" tIns="48701" rIns="97403" bIns="48701">
            <a:spAutoFit/>
          </a:bodyPr>
          <a:lstStyle/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FF0000"/>
                </a:solidFill>
                <a:latin typeface="Trebuchet MS" pitchFamily="34" charset="0"/>
              </a:rPr>
              <a:t>Ingenti danni ambientali e sulla salute umana a Seveso e comuni limitrofi</a:t>
            </a:r>
            <a:endParaRPr lang="it-IT" sz="2000" b="1" dirty="0" smtClean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552203" y="1581090"/>
            <a:ext cx="19623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10 Luglio 1976</a:t>
            </a:r>
          </a:p>
        </p:txBody>
      </p:sp>
      <p:sp>
        <p:nvSpPr>
          <p:cNvPr id="38" name="Rettangolo 37"/>
          <p:cNvSpPr/>
          <p:nvPr/>
        </p:nvSpPr>
        <p:spPr>
          <a:xfrm>
            <a:off x="4147719" y="1581090"/>
            <a:ext cx="10438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ICMESA</a:t>
            </a:r>
            <a:endParaRPr lang="it-IT" sz="2000" b="1" dirty="0" smtClean="0">
              <a:solidFill>
                <a:srgbClr val="008000"/>
              </a:solidFill>
              <a:latin typeface="Trebuchet MS" pitchFamily="34" charset="0"/>
            </a:endParaRPr>
          </a:p>
        </p:txBody>
      </p:sp>
      <p:sp>
        <p:nvSpPr>
          <p:cNvPr id="39" name="Line 25"/>
          <p:cNvSpPr>
            <a:spLocks noChangeShapeType="1"/>
          </p:cNvSpPr>
          <p:nvPr/>
        </p:nvSpPr>
        <p:spPr bwMode="auto">
          <a:xfrm>
            <a:off x="5791200" y="1752600"/>
            <a:ext cx="9906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 type="stealth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601153" y="3481626"/>
            <a:ext cx="198964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Dispersione </a:t>
            </a: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sul</a:t>
            </a:r>
          </a:p>
          <a:p>
            <a:pPr defTabSz="973138">
              <a:spcBef>
                <a:spcPct val="50000"/>
              </a:spcBef>
            </a:pP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 </a:t>
            </a:r>
            <a:r>
              <a:rPr lang="it-IT" sz="2000" b="1" dirty="0" smtClean="0">
                <a:solidFill>
                  <a:srgbClr val="008000"/>
                </a:solidFill>
                <a:latin typeface="Trebuchet MS" pitchFamily="34" charset="0"/>
              </a:rPr>
              <a:t>territorio</a:t>
            </a:r>
          </a:p>
        </p:txBody>
      </p:sp>
      <p:sp>
        <p:nvSpPr>
          <p:cNvPr id="41" name="Line 25"/>
          <p:cNvSpPr>
            <a:spLocks noChangeShapeType="1"/>
          </p:cNvSpPr>
          <p:nvPr/>
        </p:nvSpPr>
        <p:spPr bwMode="auto">
          <a:xfrm flipH="1">
            <a:off x="5791200" y="3886200"/>
            <a:ext cx="9906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 type="stealth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42" name="Line 25"/>
          <p:cNvSpPr>
            <a:spLocks noChangeShapeType="1"/>
          </p:cNvSpPr>
          <p:nvPr/>
        </p:nvSpPr>
        <p:spPr bwMode="auto">
          <a:xfrm flipH="1">
            <a:off x="2667000" y="3962400"/>
            <a:ext cx="914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 type="stealth" w="lg" len="lg"/>
          </a:ln>
        </p:spPr>
        <p:txBody>
          <a:bodyPr/>
          <a:lstStyle/>
          <a:p>
            <a:endParaRPr lang="it-IT"/>
          </a:p>
        </p:txBody>
      </p:sp>
      <p:cxnSp>
        <p:nvCxnSpPr>
          <p:cNvPr id="43" name="AutoShape 2063"/>
          <p:cNvCxnSpPr>
            <a:cxnSpLocks noChangeShapeType="1"/>
            <a:stCxn id="34" idx="2"/>
            <a:endCxn id="36" idx="1"/>
          </p:cNvCxnSpPr>
          <p:nvPr/>
        </p:nvCxnSpPr>
        <p:spPr bwMode="auto">
          <a:xfrm rot="16200000" flipH="1">
            <a:off x="1675229" y="4319671"/>
            <a:ext cx="1183442" cy="1409700"/>
          </a:xfrm>
          <a:prstGeom prst="bentConnector2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 type="stealth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3962400" y="1828800"/>
            <a:ext cx="4248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2,3,7,8-tetraclorodibenzo-</a:t>
            </a:r>
            <a:r>
              <a:rPr lang="it-IT" sz="2000" i="1" dirty="0" smtClean="0">
                <a:latin typeface="Trebuchet MS" pitchFamily="34" charset="0"/>
              </a:rPr>
              <a:t>p</a:t>
            </a:r>
            <a:r>
              <a:rPr lang="it-IT" sz="2000" dirty="0" smtClean="0">
                <a:latin typeface="Trebuchet MS" pitchFamily="34" charset="0"/>
              </a:rPr>
              <a:t>-</a:t>
            </a:r>
          </a:p>
          <a:p>
            <a:r>
              <a:rPr lang="it-IT" sz="2000" b="1" dirty="0" smtClean="0">
                <a:solidFill>
                  <a:srgbClr val="FF0000"/>
                </a:solidFill>
                <a:latin typeface="Trebuchet MS" pitchFamily="34" charset="0"/>
              </a:rPr>
              <a:t>       </a:t>
            </a:r>
            <a:r>
              <a:rPr lang="it-IT" sz="2000" dirty="0" smtClean="0">
                <a:latin typeface="Trebuchet MS" pitchFamily="34" charset="0"/>
              </a:rPr>
              <a:t>(</a:t>
            </a:r>
            <a:r>
              <a:rPr lang="it-IT" sz="2000" dirty="0" smtClean="0">
                <a:latin typeface="Trebuchet MS" pitchFamily="34" charset="0"/>
                <a:hlinkClick r:id="rId2" action="ppaction://hlinkfile" tooltip="TCDD"/>
              </a:rPr>
              <a:t>TCDD</a:t>
            </a:r>
            <a:r>
              <a:rPr lang="it-IT" sz="2000" dirty="0" smtClean="0">
                <a:latin typeface="Trebuchet MS" pitchFamily="34" charset="0"/>
              </a:rPr>
              <a:t>) </a:t>
            </a:r>
            <a:endParaRPr lang="it-IT" sz="2000" dirty="0">
              <a:latin typeface="Trebuchet MS" pitchFamily="34" charset="0"/>
            </a:endParaRPr>
          </a:p>
        </p:txBody>
      </p:sp>
      <p:pic>
        <p:nvPicPr>
          <p:cNvPr id="10242" name="Picture 2" descr="File:TCDD struttura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000" y="1447800"/>
            <a:ext cx="3708000" cy="1311705"/>
          </a:xfrm>
          <a:prstGeom prst="rect">
            <a:avLst/>
          </a:prstGeom>
          <a:noFill/>
        </p:spPr>
      </p:pic>
      <p:sp>
        <p:nvSpPr>
          <p:cNvPr id="16" name="CasellaDiTesto 15"/>
          <p:cNvSpPr txBox="1"/>
          <p:nvPr/>
        </p:nvSpPr>
        <p:spPr>
          <a:xfrm>
            <a:off x="2556000" y="2895600"/>
            <a:ext cx="4032000" cy="57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rgbClr val="C00000"/>
                </a:solidFill>
                <a:latin typeface="Trebuchet MS" pitchFamily="34" charset="0"/>
              </a:rPr>
              <a:t>Effetti della Diossina</a:t>
            </a:r>
            <a:endParaRPr lang="it-IT" sz="32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18" name="Titolo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it-IT" sz="3000" b="1" dirty="0" smtClean="0">
                <a:solidFill>
                  <a:srgbClr val="006600"/>
                </a:solidFill>
              </a:rPr>
              <a:t>CENNI STORICI</a:t>
            </a:r>
            <a:endParaRPr lang="it-IT" sz="3000" b="1" dirty="0">
              <a:solidFill>
                <a:srgbClr val="006600"/>
              </a:solidFill>
            </a:endParaRPr>
          </a:p>
        </p:txBody>
      </p:sp>
      <p:cxnSp>
        <p:nvCxnSpPr>
          <p:cNvPr id="21" name="Connettore 7 16"/>
          <p:cNvCxnSpPr>
            <a:stCxn id="10242" idx="0"/>
            <a:endCxn id="11" idx="0"/>
          </p:cNvCxnSpPr>
          <p:nvPr/>
        </p:nvCxnSpPr>
        <p:spPr bwMode="auto">
          <a:xfrm rot="16200000" flipH="1">
            <a:off x="5106575" y="-1321775"/>
            <a:ext cx="381000" cy="5920150"/>
          </a:xfrm>
          <a:prstGeom prst="curvedConnector3">
            <a:avLst>
              <a:gd name="adj1" fmla="val -60000"/>
            </a:avLst>
          </a:prstGeom>
          <a:blipFill dpi="0" rotWithShape="1">
            <a:blip r:embed="rId5" cstate="print"/>
            <a:srcRect/>
            <a:tile tx="0" ty="0" sx="100000" sy="100000" flip="none" algn="tl"/>
          </a:blip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53882" dir="2700000" algn="ctr" rotWithShape="0">
              <a:srgbClr val="9999FF">
                <a:alpha val="80000"/>
              </a:srgbClr>
            </a:outerShdw>
          </a:effectLst>
        </p:spPr>
      </p:cxnSp>
      <p:sp>
        <p:nvSpPr>
          <p:cNvPr id="11" name="Rettangolo 10"/>
          <p:cNvSpPr/>
          <p:nvPr/>
        </p:nvSpPr>
        <p:spPr>
          <a:xfrm>
            <a:off x="7675099" y="1828800"/>
            <a:ext cx="1164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diossina 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33400" y="3626584"/>
            <a:ext cx="3276600" cy="1631216"/>
          </a:xfrm>
          <a:prstGeom prst="rect">
            <a:avLst/>
          </a:prstGeom>
          <a:ln w="317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Migliaia </a:t>
            </a:r>
            <a:r>
              <a:rPr lang="it-IT" sz="2000" dirty="0" smtClean="0">
                <a:latin typeface="Trebuchet MS" pitchFamily="34" charset="0"/>
              </a:rPr>
              <a:t>di </a:t>
            </a:r>
            <a:r>
              <a:rPr lang="it-IT" sz="2000" dirty="0" smtClean="0">
                <a:latin typeface="Trebuchet MS" pitchFamily="34" charset="0"/>
              </a:rPr>
              <a:t>intossicazioni</a:t>
            </a:r>
          </a:p>
          <a:p>
            <a:r>
              <a:rPr lang="it-IT" sz="2000" dirty="0" smtClean="0">
                <a:latin typeface="Trebuchet MS" pitchFamily="34" charset="0"/>
              </a:rPr>
              <a:t>Centinaia di casi di cloracne </a:t>
            </a:r>
            <a:r>
              <a:rPr lang="it-IT" sz="2000" dirty="0" smtClean="0">
                <a:latin typeface="Trebuchet MS" pitchFamily="34" charset="0"/>
              </a:rPr>
              <a:t>“malattia </a:t>
            </a:r>
            <a:r>
              <a:rPr lang="it-IT" sz="2000" dirty="0" smtClean="0">
                <a:latin typeface="Trebuchet MS" pitchFamily="34" charset="0"/>
              </a:rPr>
              <a:t>con la quale </a:t>
            </a:r>
            <a:r>
              <a:rPr lang="it-IT" sz="2000" dirty="0" smtClean="0">
                <a:latin typeface="Trebuchet MS" pitchFamily="34" charset="0"/>
              </a:rPr>
              <a:t>la pelle cade a </a:t>
            </a:r>
            <a:r>
              <a:rPr lang="it-IT" sz="2000" dirty="0" smtClean="0">
                <a:latin typeface="Trebuchet MS" pitchFamily="34" charset="0"/>
              </a:rPr>
              <a:t>brandelli”</a:t>
            </a:r>
            <a:endParaRPr lang="it-IT" sz="2000" dirty="0" smtClean="0">
              <a:latin typeface="Trebuchet MS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542600" y="3962400"/>
            <a:ext cx="4068000" cy="1938992"/>
          </a:xfrm>
          <a:prstGeom prst="rect">
            <a:avLst/>
          </a:prstGeom>
          <a:ln w="317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3.000 casi di morte </a:t>
            </a:r>
            <a:r>
              <a:rPr lang="it-IT" sz="2000" dirty="0" smtClean="0">
                <a:latin typeface="Trebuchet MS" pitchFamily="34" charset="0"/>
              </a:rPr>
              <a:t>tra animali domestici e di fattoria </a:t>
            </a:r>
            <a:r>
              <a:rPr lang="it-IT" sz="2000" dirty="0" smtClean="0">
                <a:latin typeface="Trebuchet MS" pitchFamily="34" charset="0"/>
              </a:rPr>
              <a:t>morti</a:t>
            </a:r>
          </a:p>
          <a:p>
            <a:r>
              <a:rPr lang="it-IT" sz="2000" dirty="0" smtClean="0">
                <a:latin typeface="Trebuchet MS" pitchFamily="34" charset="0"/>
              </a:rPr>
              <a:t> </a:t>
            </a:r>
          </a:p>
          <a:p>
            <a:r>
              <a:rPr lang="it-IT" sz="2000" dirty="0" smtClean="0">
                <a:latin typeface="Trebuchet MS" pitchFamily="34" charset="0"/>
              </a:rPr>
              <a:t>70.000 macelli </a:t>
            </a:r>
            <a:r>
              <a:rPr lang="it-IT" sz="2000" dirty="0" smtClean="0">
                <a:latin typeface="Trebuchet MS" pitchFamily="34" charset="0"/>
              </a:rPr>
              <a:t>per impedire alla diossina di immettersi nella catena alimentare</a:t>
            </a:r>
            <a:endParaRPr lang="it-IT" sz="2000" dirty="0">
              <a:latin typeface="Trebuchet MS" pitchFamily="34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33400" y="5540514"/>
            <a:ext cx="3276600" cy="707886"/>
          </a:xfrm>
          <a:prstGeom prst="rect">
            <a:avLst/>
          </a:prstGeom>
          <a:ln w="317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Aumento </a:t>
            </a:r>
            <a:r>
              <a:rPr lang="it-IT" sz="2000" dirty="0" smtClean="0">
                <a:latin typeface="Trebuchet MS" pitchFamily="34" charset="0"/>
              </a:rPr>
              <a:t>significativo del numero di aborti spontanei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3263" y="457200"/>
            <a:ext cx="8229600" cy="5032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000" b="1" kern="1200" dirty="0" smtClean="0">
                <a:solidFill>
                  <a:srgbClr val="006600"/>
                </a:solidFill>
              </a:rPr>
              <a:t>NORMATIVA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3400" y="1143000"/>
            <a:ext cx="8496000" cy="5593839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</a:rPr>
              <a:t>DIRETTIVA</a:t>
            </a:r>
            <a:r>
              <a:rPr lang="it-IT" sz="2000" b="1" dirty="0" smtClean="0">
                <a:solidFill>
                  <a:srgbClr val="FF0000"/>
                </a:solidFill>
              </a:rPr>
              <a:t> </a:t>
            </a:r>
          </a:p>
          <a:p>
            <a:pPr algn="l"/>
            <a:endParaRPr lang="it-IT" sz="1100" b="1" dirty="0" smtClean="0">
              <a:solidFill>
                <a:srgbClr val="FF0000"/>
              </a:solidFill>
            </a:endParaRPr>
          </a:p>
          <a:p>
            <a:r>
              <a:rPr lang="it-IT" sz="2400" b="1" dirty="0" smtClean="0"/>
              <a:t>82/501/CE  		  </a:t>
            </a:r>
            <a:r>
              <a:rPr lang="it-IT" sz="2400" b="1" dirty="0" smtClean="0">
                <a:solidFill>
                  <a:srgbClr val="FF0000"/>
                </a:solidFill>
              </a:rPr>
              <a:t>SEVESO</a:t>
            </a:r>
          </a:p>
          <a:p>
            <a:endParaRPr lang="it-IT" sz="2400" b="1" dirty="0" smtClean="0">
              <a:solidFill>
                <a:srgbClr val="FF0000"/>
              </a:solidFill>
            </a:endParaRPr>
          </a:p>
          <a:p>
            <a:pPr algn="l"/>
            <a:endParaRPr lang="it-IT" sz="2400" b="1" dirty="0" smtClean="0">
              <a:solidFill>
                <a:srgbClr val="FF0000"/>
              </a:solidFill>
            </a:endParaRPr>
          </a:p>
          <a:p>
            <a:pPr algn="l"/>
            <a:r>
              <a:rPr lang="it-IT" sz="2400" b="1" dirty="0" smtClean="0">
                <a:solidFill>
                  <a:srgbClr val="0070C0"/>
                </a:solidFill>
              </a:rPr>
              <a:t>RECEPIMENTO ITALIANO</a:t>
            </a:r>
            <a:r>
              <a:rPr lang="it-IT" sz="2400" dirty="0" smtClean="0">
                <a:latin typeface="Trebuchet MS" pitchFamily="34" charset="0"/>
              </a:rPr>
              <a:t> 	</a:t>
            </a:r>
            <a:r>
              <a:rPr lang="it-IT" sz="2400" b="1" dirty="0" smtClean="0">
                <a:latin typeface="Trebuchet MS" pitchFamily="34" charset="0"/>
              </a:rPr>
              <a:t>      DPR 175 DEL 1988</a:t>
            </a:r>
          </a:p>
          <a:p>
            <a:pPr algn="l"/>
            <a:endParaRPr lang="it-IT" sz="2400" dirty="0" smtClean="0">
              <a:latin typeface="Trebuchet MS" pitchFamily="34" charset="0"/>
            </a:endParaRPr>
          </a:p>
          <a:p>
            <a:pPr algn="l"/>
            <a:endParaRPr lang="it-IT" sz="2400" dirty="0" smtClean="0">
              <a:latin typeface="Trebuchet MS" pitchFamily="34" charset="0"/>
            </a:endParaRPr>
          </a:p>
          <a:p>
            <a:r>
              <a:rPr lang="it-IT" sz="2800" b="1" dirty="0" smtClean="0">
                <a:solidFill>
                  <a:srgbClr val="00B050"/>
                </a:solidFill>
                <a:latin typeface="Trebuchet MS" pitchFamily="34" charset="0"/>
              </a:rPr>
              <a:t>CAMPO </a:t>
            </a:r>
            <a:r>
              <a:rPr lang="it-IT" sz="2800" b="1" dirty="0" err="1" smtClean="0">
                <a:solidFill>
                  <a:srgbClr val="00B050"/>
                </a:solidFill>
                <a:latin typeface="Trebuchet MS" pitchFamily="34" charset="0"/>
              </a:rPr>
              <a:t>DI</a:t>
            </a:r>
            <a:r>
              <a:rPr lang="it-IT" sz="2800" b="1" dirty="0" smtClean="0">
                <a:solidFill>
                  <a:srgbClr val="00B050"/>
                </a:solidFill>
                <a:latin typeface="Trebuchet MS" pitchFamily="34" charset="0"/>
              </a:rPr>
              <a:t> APPLICAZIONE </a:t>
            </a:r>
          </a:p>
          <a:p>
            <a:pPr algn="l"/>
            <a:endParaRPr lang="it-IT" sz="2400" dirty="0" smtClean="0">
              <a:latin typeface="Trebuchet MS" pitchFamily="34" charset="0"/>
            </a:endParaRPr>
          </a:p>
          <a:p>
            <a:r>
              <a:rPr lang="it-IT" sz="2400" b="1" dirty="0" smtClean="0">
                <a:latin typeface="Trebuchet MS" pitchFamily="34" charset="0"/>
              </a:rPr>
              <a:t>Tipologia e quantità di sostanze pericolose:</a:t>
            </a:r>
          </a:p>
          <a:p>
            <a:pPr algn="just"/>
            <a:endParaRPr lang="it-IT" sz="1050" b="1" dirty="0" smtClean="0">
              <a:latin typeface="Trebuchet MS" pitchFamily="34" charset="0"/>
            </a:endParaRPr>
          </a:p>
          <a:p>
            <a:pPr lvl="6" algn="just"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FF0000"/>
                </a:solidFill>
                <a:latin typeface="Trebuchet MS" pitchFamily="34" charset="0"/>
              </a:rPr>
              <a:t>  per la salute</a:t>
            </a:r>
          </a:p>
          <a:p>
            <a:pPr lvl="6" algn="just"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FF0000"/>
                </a:solidFill>
                <a:latin typeface="Trebuchet MS" pitchFamily="34" charset="0"/>
              </a:rPr>
              <a:t>  per l’ambiente </a:t>
            </a:r>
            <a:endParaRPr lang="it-IT" sz="2400" b="1" dirty="0" smtClean="0">
              <a:solidFill>
                <a:srgbClr val="FF0000"/>
              </a:solidFill>
            </a:endParaRPr>
          </a:p>
          <a:p>
            <a:pPr algn="l"/>
            <a:endParaRPr lang="it-IT" sz="2000" b="1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algn="l"/>
            <a:endParaRPr lang="it-IT" sz="2000" dirty="0" smtClean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>
            <a:off x="4419600" y="1981200"/>
            <a:ext cx="914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  <p:txBody>
          <a:bodyPr/>
          <a:lstStyle/>
          <a:p>
            <a:endParaRPr lang="it-IT" dirty="0"/>
          </a:p>
        </p:txBody>
      </p:sp>
      <p:sp>
        <p:nvSpPr>
          <p:cNvPr id="8" name="Line 25"/>
          <p:cNvSpPr>
            <a:spLocks noChangeShapeType="1"/>
          </p:cNvSpPr>
          <p:nvPr/>
        </p:nvSpPr>
        <p:spPr bwMode="auto">
          <a:xfrm>
            <a:off x="4572000" y="3124200"/>
            <a:ext cx="914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533400" y="2514600"/>
            <a:ext cx="8496000" cy="3908762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2200" dirty="0" smtClean="0">
                <a:latin typeface="Trebuchet MS" pitchFamily="34" charset="0"/>
              </a:rPr>
              <a:t>Il censimento degli stabilimenti a rischio, con identificazione delle sostanze pericolose </a:t>
            </a: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2200" dirty="0" smtClean="0">
                <a:latin typeface="Trebuchet MS" pitchFamily="34" charset="0"/>
              </a:rPr>
              <a:t>l'esistenza in ogni stabilimento a rischio di un piano di prevenzione e di un piano di emergenza </a:t>
            </a: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2200" dirty="0" smtClean="0">
                <a:latin typeface="Trebuchet MS" pitchFamily="34" charset="0"/>
              </a:rPr>
              <a:t>la cooperazione tra i gestori per limitare l'effetto domino </a:t>
            </a: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2200" dirty="0" smtClean="0">
                <a:latin typeface="Trebuchet MS" pitchFamily="34" charset="0"/>
              </a:rPr>
              <a:t>il controllo dell'urbanizzazione attorno ai siti a rischio </a:t>
            </a: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2200" dirty="0" smtClean="0">
                <a:latin typeface="Trebuchet MS" pitchFamily="34" charset="0"/>
              </a:rPr>
              <a:t>l'informazione degli abitanti delle zone limitrofe </a:t>
            </a: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2200" dirty="0" smtClean="0">
                <a:latin typeface="Trebuchet MS" pitchFamily="34" charset="0"/>
              </a:rPr>
              <a:t>l'esistenza di un'autorità preposta all'ispezione dei siti a rischio </a:t>
            </a:r>
            <a:r>
              <a:rPr lang="it-IT" sz="2200" dirty="0" smtClean="0">
                <a:latin typeface="Trebuchet MS" pitchFamily="34" charset="0"/>
              </a:rPr>
              <a:t>(attività di vigilanza)</a:t>
            </a:r>
            <a:endParaRPr lang="it-IT" sz="2200" dirty="0" smtClean="0">
              <a:latin typeface="Trebuchet MS" pitchFamily="34" charset="0"/>
            </a:endParaRP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609600" y="1371600"/>
            <a:ext cx="3060000" cy="3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it-IT" sz="4000" b="1" i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CC"/>
                </a:solidFill>
                <a:latin typeface="Trebuchet MS"/>
              </a:rPr>
              <a:t>SCOPO DELLA NORMATIVA</a:t>
            </a:r>
            <a:endParaRPr lang="it-IT" sz="3600" b="1" i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99CC"/>
              </a:solidFill>
              <a:latin typeface="Trebuchet M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NORMATIVA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419600" y="1273314"/>
            <a:ext cx="4419600" cy="707886"/>
          </a:xfrm>
          <a:prstGeom prst="rect">
            <a:avLst/>
          </a:prstGeom>
          <a:noFill/>
          <a:ln w="28575">
            <a:solidFill>
              <a:srgbClr val="0070C0">
                <a:alpha val="83000"/>
              </a:srgbClr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Evitare il ripetersi di incidenti quali quelli di Seveso</a:t>
            </a:r>
            <a:endParaRPr lang="it-IT" sz="2000" dirty="0">
              <a:latin typeface="Trebuchet MS" pitchFamily="34" charset="0"/>
            </a:endParaRPr>
          </a:p>
        </p:txBody>
      </p:sp>
      <p:cxnSp>
        <p:nvCxnSpPr>
          <p:cNvPr id="6" name="AutoShape 44"/>
          <p:cNvCxnSpPr>
            <a:cxnSpLocks noChangeShapeType="1"/>
            <a:stCxn id="5" idx="1"/>
            <a:endCxn id="8" idx="3"/>
          </p:cNvCxnSpPr>
          <p:nvPr/>
        </p:nvCxnSpPr>
        <p:spPr bwMode="auto">
          <a:xfrm rot="10800000">
            <a:off x="3669600" y="1533601"/>
            <a:ext cx="750000" cy="93657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lg" len="lg"/>
          </a:ln>
        </p:spPr>
      </p:cxn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609600" y="1966200"/>
            <a:ext cx="3060000" cy="396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it-IT" sz="4000" b="1" i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DA00"/>
                </a:solidFill>
                <a:latin typeface="Trebuchet MS"/>
              </a:rPr>
              <a:t>Strumenti operativi</a:t>
            </a:r>
            <a:endParaRPr lang="it-IT" sz="3600" b="1" i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DA00"/>
              </a:solidFill>
              <a:latin typeface="Trebuchet MS"/>
            </a:endParaRPr>
          </a:p>
        </p:txBody>
      </p:sp>
      <p:cxnSp>
        <p:nvCxnSpPr>
          <p:cNvPr id="13" name="AutoShape 44"/>
          <p:cNvCxnSpPr>
            <a:cxnSpLocks noChangeShapeType="1"/>
            <a:endCxn id="12" idx="1"/>
          </p:cNvCxnSpPr>
          <p:nvPr/>
        </p:nvCxnSpPr>
        <p:spPr bwMode="auto">
          <a:xfrm rot="16200000" flipV="1">
            <a:off x="556201" y="2217599"/>
            <a:ext cx="487800" cy="381002"/>
          </a:xfrm>
          <a:prstGeom prst="curvedConnector4">
            <a:avLst>
              <a:gd name="adj1" fmla="val 29705"/>
              <a:gd name="adj2" fmla="val 160000"/>
            </a:avLst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32665" y="1066800"/>
            <a:ext cx="5678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smtClean="0">
                <a:latin typeface="Trebuchet MS" pitchFamily="34" charset="0"/>
              </a:rPr>
              <a:t>1 </a:t>
            </a:r>
            <a:r>
              <a:rPr lang="it-IT" sz="2400" dirty="0" smtClean="0">
                <a:latin typeface="Trebuchet MS" pitchFamily="34" charset="0"/>
              </a:rPr>
              <a:t>maggio </a:t>
            </a:r>
            <a:r>
              <a:rPr lang="it-IT" sz="2400" dirty="0" smtClean="0">
                <a:latin typeface="Trebuchet MS" pitchFamily="34" charset="0"/>
              </a:rPr>
              <a:t>1999 (Trattato </a:t>
            </a:r>
            <a:r>
              <a:rPr lang="it-IT" sz="2400" dirty="0" smtClean="0">
                <a:latin typeface="Trebuchet MS" pitchFamily="34" charset="0"/>
              </a:rPr>
              <a:t>di </a:t>
            </a:r>
            <a:r>
              <a:rPr lang="it-IT" sz="2400" dirty="0" smtClean="0">
                <a:latin typeface="Trebuchet MS" pitchFamily="34" charset="0"/>
              </a:rPr>
              <a:t>Amsterdam) </a:t>
            </a:r>
            <a:endParaRPr lang="it-IT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NORMATIVA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33400" y="1524000"/>
            <a:ext cx="8352000" cy="4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rebuchet MS" pitchFamily="34" charset="0"/>
              </a:rPr>
              <a:t>Impegno della UE sulla tutela dell’ambiente </a:t>
            </a:r>
            <a:r>
              <a:rPr lang="it-IT" sz="2400" dirty="0" smtClean="0">
                <a:latin typeface="Trebuchet MS" pitchFamily="34" charset="0"/>
              </a:rPr>
              <a:t>esterno  </a:t>
            </a:r>
          </a:p>
          <a:p>
            <a:endParaRPr lang="it-IT" sz="2400" dirty="0" smtClean="0">
              <a:latin typeface="Trebuchet MS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33400" y="2709208"/>
            <a:ext cx="838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Trebuchet MS" pitchFamily="34" charset="0"/>
              </a:rPr>
              <a:t>   Emanazione SEVESO bis            96/82/CE</a:t>
            </a:r>
          </a:p>
          <a:p>
            <a:endParaRPr lang="it-IT" sz="2400" dirty="0" smtClean="0">
              <a:latin typeface="Trebuchet MS" pitchFamily="34" charset="0"/>
            </a:endParaRPr>
          </a:p>
          <a:p>
            <a:r>
              <a:rPr lang="it-IT" sz="2200" b="1" dirty="0" smtClean="0">
                <a:solidFill>
                  <a:srgbClr val="0070C0"/>
                </a:solidFill>
              </a:rPr>
              <a:t>RECEPIMENTO </a:t>
            </a:r>
            <a:r>
              <a:rPr lang="it-IT" sz="2200" b="1" dirty="0" smtClean="0">
                <a:solidFill>
                  <a:srgbClr val="0070C0"/>
                </a:solidFill>
              </a:rPr>
              <a:t>ITALIANO:</a:t>
            </a:r>
            <a:r>
              <a:rPr lang="it-IT" sz="2200" dirty="0" smtClean="0">
                <a:latin typeface="Trebuchet MS" pitchFamily="34" charset="0"/>
              </a:rPr>
              <a:t> </a:t>
            </a:r>
            <a:r>
              <a:rPr lang="it-IT" sz="2200" dirty="0" smtClean="0">
                <a:latin typeface="Trebuchet MS" pitchFamily="34" charset="0"/>
              </a:rPr>
              <a:t>	</a:t>
            </a:r>
            <a:r>
              <a:rPr lang="it-IT" sz="2200" b="1" dirty="0" smtClean="0">
                <a:latin typeface="Trebuchet MS" pitchFamily="34" charset="0"/>
              </a:rPr>
              <a:t> </a:t>
            </a:r>
            <a:r>
              <a:rPr lang="it-IT" sz="2200" b="1" dirty="0" err="1" smtClean="0">
                <a:solidFill>
                  <a:srgbClr val="0070C0"/>
                </a:solidFill>
              </a:rPr>
              <a:t>D.Lgs.</a:t>
            </a:r>
            <a:r>
              <a:rPr lang="it-IT" sz="2200" b="1" dirty="0" smtClean="0">
                <a:solidFill>
                  <a:srgbClr val="0070C0"/>
                </a:solidFill>
              </a:rPr>
              <a:t> 17 agosto 1999, n. 334</a:t>
            </a:r>
          </a:p>
          <a:p>
            <a:endParaRPr lang="it-IT" sz="2400" dirty="0" smtClean="0">
              <a:latin typeface="Trebuchet MS" pitchFamily="34" charset="0"/>
            </a:endParaRPr>
          </a:p>
          <a:p>
            <a:endParaRPr lang="it-IT" sz="2400" dirty="0" smtClean="0">
              <a:latin typeface="Trebuchet MS" pitchFamily="34" charset="0"/>
            </a:endParaRPr>
          </a:p>
        </p:txBody>
      </p:sp>
      <p:sp>
        <p:nvSpPr>
          <p:cNvPr id="11" name="Line 25"/>
          <p:cNvSpPr>
            <a:spLocks noChangeShapeType="1"/>
          </p:cNvSpPr>
          <p:nvPr/>
        </p:nvSpPr>
        <p:spPr bwMode="auto">
          <a:xfrm>
            <a:off x="5334000" y="2971800"/>
            <a:ext cx="914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  <p:txBody>
          <a:bodyPr/>
          <a:lstStyle/>
          <a:p>
            <a:endParaRPr lang="it-IT" dirty="0"/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3048000" y="3962400"/>
            <a:ext cx="3060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it-IT" sz="4000" b="1" i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CC"/>
                </a:solidFill>
                <a:latin typeface="Trebuchet MS"/>
              </a:rPr>
              <a:t>NOVITÀ</a:t>
            </a:r>
            <a:endParaRPr lang="it-IT" sz="3600" b="1" i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99CC"/>
              </a:solidFill>
              <a:latin typeface="Trebuchet MS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85800" y="4461808"/>
            <a:ext cx="8388000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it-IT" sz="2400" dirty="0" smtClean="0">
                <a:latin typeface="Trebuchet MS" pitchFamily="34" charset="0"/>
              </a:rPr>
              <a:t>  Strutturazione di un sistema di tutele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400" dirty="0" smtClean="0">
                <a:latin typeface="Trebuchet MS" pitchFamily="34" charset="0"/>
              </a:rPr>
              <a:t>  Riordino della materia (riduzione sostanze da 180 a 50)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400" dirty="0" smtClean="0">
                <a:latin typeface="Trebuchet MS" pitchFamily="34" charset="0"/>
              </a:rPr>
              <a:t>  Obbligo classificazione delle sostanze pericolose </a:t>
            </a:r>
          </a:p>
          <a:p>
            <a:pPr algn="just">
              <a:buFont typeface="Wingdings" pitchFamily="2" charset="2"/>
              <a:buChar char="ü"/>
            </a:pPr>
            <a:endParaRPr lang="it-IT" sz="2400" dirty="0" smtClean="0">
              <a:latin typeface="Trebuchet MS" pitchFamily="34" charset="0"/>
            </a:endParaRPr>
          </a:p>
          <a:p>
            <a:pPr algn="just"/>
            <a:r>
              <a:rPr lang="it-IT" sz="2400" dirty="0" smtClean="0">
                <a:latin typeface="Trebuchet MS" pitchFamily="34" charset="0"/>
              </a:rPr>
              <a:t>                               </a:t>
            </a:r>
            <a:r>
              <a:rPr lang="it-IT" sz="2400" dirty="0" smtClean="0">
                <a:solidFill>
                  <a:srgbClr val="FF0000"/>
                </a:solidFill>
                <a:latin typeface="Trebuchet MS" pitchFamily="34" charset="0"/>
              </a:rPr>
              <a:t>Tipologia  Quantità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 flipH="1">
            <a:off x="4419600" y="5604808"/>
            <a:ext cx="381000" cy="38100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  <p:txBody>
          <a:bodyPr/>
          <a:lstStyle/>
          <a:p>
            <a:endParaRPr lang="it-IT" dirty="0"/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>
            <a:off x="4876800" y="5604808"/>
            <a:ext cx="381600" cy="38160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  <p:txBody>
          <a:bodyPr/>
          <a:lstStyle/>
          <a:p>
            <a:endParaRPr lang="it-IT" dirty="0"/>
          </a:p>
        </p:txBody>
      </p:sp>
      <p:cxnSp>
        <p:nvCxnSpPr>
          <p:cNvPr id="17" name="AutoShape 2063"/>
          <p:cNvCxnSpPr>
            <a:cxnSpLocks noChangeShapeType="1"/>
          </p:cNvCxnSpPr>
          <p:nvPr/>
        </p:nvCxnSpPr>
        <p:spPr bwMode="auto">
          <a:xfrm rot="16200000" flipH="1">
            <a:off x="1623300" y="1958101"/>
            <a:ext cx="792000" cy="838200"/>
          </a:xfrm>
          <a:prstGeom prst="bentConnector3">
            <a:avLst>
              <a:gd name="adj1" fmla="val 45867"/>
            </a:avLst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EVOLUZIONE SEVESO BIS</a:t>
            </a:r>
            <a:endParaRPr kumimoji="0" lang="it-IT" sz="30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3042000" y="1447800"/>
            <a:ext cx="3060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it-IT" sz="4000" b="1" i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rebuchet MS"/>
              </a:rPr>
              <a:t>EVENTI</a:t>
            </a:r>
            <a:endParaRPr lang="it-IT" sz="3600" b="1" i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latin typeface="Trebuchet MS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457200" y="2362201"/>
          <a:ext cx="84582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1752600"/>
                <a:gridCol w="2590800"/>
                <a:gridCol w="2514600"/>
              </a:tblGrid>
              <a:tr h="710656">
                <a:tc>
                  <a:txBody>
                    <a:bodyPr/>
                    <a:lstStyle/>
                    <a:p>
                      <a:pPr algn="ctr"/>
                      <a:r>
                        <a:rPr lang="it-IT" sz="2400" baseline="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DATA</a:t>
                      </a:r>
                      <a:endParaRPr lang="it-IT" sz="2400" baseline="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aseline="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LUOGO</a:t>
                      </a:r>
                      <a:endParaRPr lang="it-IT" sz="2400" baseline="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aseline="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CAUSA</a:t>
                      </a:r>
                      <a:endParaRPr lang="it-IT" sz="2400" baseline="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aseline="0" dirty="0" smtClean="0">
                          <a:solidFill>
                            <a:srgbClr val="FF0000"/>
                          </a:solidFill>
                          <a:latin typeface="Trebuchet MS" pitchFamily="34" charset="0"/>
                        </a:rPr>
                        <a:t>CONSEGUENZE</a:t>
                      </a:r>
                      <a:endParaRPr lang="it-IT" sz="2400" baseline="0" dirty="0">
                        <a:solidFill>
                          <a:srgbClr val="FF0000"/>
                        </a:solidFill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F0">
                        <a:alpha val="15000"/>
                      </a:srgbClr>
                    </a:solidFill>
                  </a:tcPr>
                </a:tc>
              </a:tr>
              <a:tr h="1092472">
                <a:tc>
                  <a:txBody>
                    <a:bodyPr/>
                    <a:lstStyle/>
                    <a:p>
                      <a:r>
                        <a:rPr lang="it-IT" sz="2100" dirty="0" smtClean="0">
                          <a:latin typeface="Trebuchet MS" pitchFamily="34" charset="0"/>
                        </a:rPr>
                        <a:t>13/05/2000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100" dirty="0" err="1" smtClean="0">
                          <a:latin typeface="Trebuchet MS" pitchFamily="34" charset="0"/>
                        </a:rPr>
                        <a:t>Enschede</a:t>
                      </a:r>
                      <a:endParaRPr lang="it-IT" sz="2100" dirty="0" smtClean="0">
                        <a:latin typeface="Trebuchet MS" pitchFamily="34" charset="0"/>
                      </a:endParaRPr>
                    </a:p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(Olanda)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Esplosione deposito fuochi d’artificio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22 morti</a:t>
                      </a:r>
                    </a:p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Migliaia di feriti</a:t>
                      </a:r>
                    </a:p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1200 sfollati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</a:tr>
              <a:tr h="1092472">
                <a:tc>
                  <a:txBody>
                    <a:bodyPr/>
                    <a:lstStyle/>
                    <a:p>
                      <a:r>
                        <a:rPr lang="it-IT" sz="2100" dirty="0" smtClean="0">
                          <a:latin typeface="Trebuchet MS" pitchFamily="34" charset="0"/>
                        </a:rPr>
                        <a:t>21/09/2001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Tolosa</a:t>
                      </a:r>
                    </a:p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(Francia)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Esplosione industria fertilizzanti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30 morti</a:t>
                      </a:r>
                    </a:p>
                    <a:p>
                      <a:pPr algn="ctr"/>
                      <a:r>
                        <a:rPr lang="it-IT" sz="2100" dirty="0" smtClean="0">
                          <a:latin typeface="Trebuchet MS" pitchFamily="34" charset="0"/>
                        </a:rPr>
                        <a:t>2500 feriti</a:t>
                      </a:r>
                      <a:endParaRPr lang="it-IT" sz="2100" dirty="0">
                        <a:latin typeface="Trebuchet MS" pitchFamily="34" charset="0"/>
                      </a:endParaRPr>
                    </a:p>
                  </a:txBody>
                  <a:tcPr anchor="ctr">
                    <a:solidFill>
                      <a:srgbClr val="00B050">
                        <a:alpha val="13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NORMATIVA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57200" y="1295400"/>
            <a:ext cx="8568000" cy="1332000"/>
          </a:xfrm>
          <a:prstGeom prst="rect">
            <a:avLst/>
          </a:prstGeom>
          <a:ln w="31750">
            <a:solidFill>
              <a:srgbClr val="00B050">
                <a:alpha val="87000"/>
              </a:srgbClr>
            </a:solidFill>
          </a:ln>
        </p:spPr>
        <p:txBody>
          <a:bodyPr wrap="square">
            <a:spAutoFit/>
          </a:bodyPr>
          <a:lstStyle/>
          <a:p>
            <a:r>
              <a:rPr lang="it-IT" sz="2800" dirty="0" smtClean="0">
                <a:solidFill>
                  <a:srgbClr val="0070C0"/>
                </a:solidFill>
                <a:latin typeface="Trebuchet MS" pitchFamily="34" charset="0"/>
              </a:rPr>
              <a:t>UE</a:t>
            </a:r>
            <a:r>
              <a:rPr lang="it-IT" sz="2800" dirty="0" smtClean="0">
                <a:latin typeface="Trebuchet MS" pitchFamily="34" charset="0"/>
              </a:rPr>
              <a:t>              Direttiva </a:t>
            </a:r>
            <a:r>
              <a:rPr lang="it-IT" sz="2800" dirty="0" smtClean="0">
                <a:latin typeface="Trebuchet MS" pitchFamily="34" charset="0"/>
              </a:rPr>
              <a:t>CE </a:t>
            </a:r>
            <a:r>
              <a:rPr lang="it-IT" sz="2800" dirty="0" smtClean="0">
                <a:latin typeface="Trebuchet MS" pitchFamily="34" charset="0"/>
              </a:rPr>
              <a:t>105/2003 </a:t>
            </a:r>
            <a:r>
              <a:rPr lang="it-IT" sz="2800" dirty="0" smtClean="0">
                <a:solidFill>
                  <a:srgbClr val="FF0000"/>
                </a:solidFill>
                <a:latin typeface="Trebuchet MS" pitchFamily="34" charset="0"/>
              </a:rPr>
              <a:t>(S</a:t>
            </a:r>
            <a:r>
              <a:rPr lang="it-IT" sz="2800" dirty="0" smtClean="0">
                <a:solidFill>
                  <a:srgbClr val="FF0000"/>
                </a:solidFill>
                <a:latin typeface="Trebuchet MS" pitchFamily="34" charset="0"/>
              </a:rPr>
              <a:t>EVESO </a:t>
            </a:r>
            <a:r>
              <a:rPr lang="it-IT" sz="2800" dirty="0" err="1" smtClean="0">
                <a:solidFill>
                  <a:srgbClr val="FF0000"/>
                </a:solidFill>
                <a:latin typeface="Trebuchet MS" pitchFamily="34" charset="0"/>
              </a:rPr>
              <a:t>ter</a:t>
            </a:r>
            <a:r>
              <a:rPr lang="it-IT" sz="2800" dirty="0" smtClean="0">
                <a:solidFill>
                  <a:srgbClr val="FF0000"/>
                </a:solidFill>
                <a:latin typeface="Trebuchet MS" pitchFamily="34" charset="0"/>
              </a:rPr>
              <a:t>)</a:t>
            </a:r>
          </a:p>
          <a:p>
            <a:endParaRPr lang="it-IT" sz="2800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algn="l"/>
            <a:r>
              <a:rPr lang="it-IT" sz="2800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2800" dirty="0" smtClean="0">
                <a:solidFill>
                  <a:srgbClr val="FF0000"/>
                </a:solidFill>
                <a:latin typeface="Trebuchet MS" pitchFamily="34" charset="0"/>
              </a:rPr>
              <a:t>   </a:t>
            </a:r>
            <a:r>
              <a:rPr lang="it-IT" sz="2800" dirty="0" smtClean="0">
                <a:solidFill>
                  <a:srgbClr val="007434"/>
                </a:solidFill>
                <a:latin typeface="Trebuchet MS" pitchFamily="34" charset="0"/>
              </a:rPr>
              <a:t>Recepimento italiano</a:t>
            </a:r>
          </a:p>
          <a:p>
            <a:endParaRPr lang="it-IT" sz="2800" dirty="0" smtClean="0">
              <a:solidFill>
                <a:srgbClr val="FF0000"/>
              </a:solidFill>
              <a:latin typeface="Trebuchet MS" pitchFamily="34" charset="0"/>
            </a:endParaRPr>
          </a:p>
          <a:p>
            <a:endParaRPr lang="it-IT" sz="2800" dirty="0" smtClean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1400" y="3276600"/>
            <a:ext cx="8568000" cy="3046988"/>
          </a:xfrm>
          <a:prstGeom prst="rect">
            <a:avLst/>
          </a:prstGeom>
          <a:noFill/>
          <a:ln w="317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   </a:t>
            </a:r>
            <a:r>
              <a:rPr lang="it-IT" sz="3200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3200" dirty="0" smtClean="0">
                <a:solidFill>
                  <a:srgbClr val="FF0000"/>
                </a:solidFill>
                <a:latin typeface="Trebuchet MS" pitchFamily="34" charset="0"/>
              </a:rPr>
              <a:t>NOVITÀ</a:t>
            </a:r>
            <a:endParaRPr lang="it-IT" sz="2000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algn="l"/>
            <a:endParaRPr lang="it-IT" sz="2000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000" dirty="0" smtClean="0">
                <a:latin typeface="Trebuchet MS" pitchFamily="34" charset="0"/>
              </a:rPr>
              <a:t>  È </a:t>
            </a:r>
            <a:r>
              <a:rPr lang="it-IT" sz="2000" dirty="0" smtClean="0">
                <a:latin typeface="Trebuchet MS" pitchFamily="34" charset="0"/>
              </a:rPr>
              <a:t>stato ampliato il campo di </a:t>
            </a:r>
            <a:r>
              <a:rPr lang="it-IT" sz="2000" dirty="0" smtClean="0">
                <a:latin typeface="Trebuchet MS" pitchFamily="34" charset="0"/>
              </a:rPr>
              <a:t>applicazione </a:t>
            </a:r>
            <a:endParaRPr lang="it-IT" sz="2000" dirty="0" smtClean="0">
              <a:latin typeface="Trebuchet MS" pitchFamily="34" charset="0"/>
            </a:endParaRPr>
          </a:p>
          <a:p>
            <a:pPr marL="355600" indent="-355600" algn="just">
              <a:buFont typeface="Wingdings" pitchFamily="2" charset="2"/>
              <a:buChar char="ü"/>
            </a:pPr>
            <a:r>
              <a:rPr lang="it-IT" sz="2000" dirty="0" smtClean="0">
                <a:latin typeface="Trebuchet MS" pitchFamily="34" charset="0"/>
              </a:rPr>
              <a:t>Si </a:t>
            </a:r>
            <a:r>
              <a:rPr lang="it-IT" sz="2000" dirty="0" smtClean="0">
                <a:latin typeface="Trebuchet MS" pitchFamily="34" charset="0"/>
              </a:rPr>
              <a:t>rafforza il diritto di informazione e formazione di tutti i soggetti interessati </a:t>
            </a:r>
          </a:p>
          <a:p>
            <a:pPr marL="355600" indent="-355600" algn="just">
              <a:buFont typeface="Wingdings" pitchFamily="2" charset="2"/>
              <a:buChar char="ü"/>
            </a:pPr>
            <a:r>
              <a:rPr lang="it-IT" sz="2000" dirty="0" smtClean="0">
                <a:latin typeface="Trebuchet MS" pitchFamily="34" charset="0"/>
              </a:rPr>
              <a:t>Si </a:t>
            </a:r>
            <a:r>
              <a:rPr lang="it-IT" sz="2000" dirty="0" smtClean="0">
                <a:latin typeface="Trebuchet MS" pitchFamily="34" charset="0"/>
              </a:rPr>
              <a:t>prevede una maggiore partecipazione dei dipendenti e della </a:t>
            </a:r>
            <a:r>
              <a:rPr lang="it-IT" sz="2000" dirty="0" smtClean="0">
                <a:latin typeface="Trebuchet MS" pitchFamily="34" charset="0"/>
              </a:rPr>
              <a:t> popolazione </a:t>
            </a:r>
            <a:r>
              <a:rPr lang="it-IT" sz="2000" dirty="0" smtClean="0">
                <a:latin typeface="Trebuchet MS" pitchFamily="34" charset="0"/>
              </a:rPr>
              <a:t>al </a:t>
            </a:r>
            <a:r>
              <a:rPr lang="it-IT" sz="2000" dirty="0" smtClean="0">
                <a:latin typeface="Trebuchet MS" pitchFamily="34" charset="0"/>
              </a:rPr>
              <a:t>     processo </a:t>
            </a:r>
            <a:r>
              <a:rPr lang="it-IT" sz="2000" dirty="0" smtClean="0">
                <a:latin typeface="Trebuchet MS" pitchFamily="34" charset="0"/>
              </a:rPr>
              <a:t>di pianificazione PEI e PEE </a:t>
            </a:r>
          </a:p>
          <a:p>
            <a:pPr marL="355600" indent="-355600" algn="just">
              <a:buFont typeface="Wingdings" pitchFamily="2" charset="2"/>
              <a:buChar char="ü"/>
            </a:pPr>
            <a:r>
              <a:rPr lang="it-IT" sz="2000" dirty="0" smtClean="0">
                <a:latin typeface="Trebuchet MS" pitchFamily="34" charset="0"/>
              </a:rPr>
              <a:t>Si </a:t>
            </a:r>
            <a:r>
              <a:rPr lang="it-IT" sz="2000" dirty="0" smtClean="0">
                <a:latin typeface="Trebuchet MS" pitchFamily="34" charset="0"/>
              </a:rPr>
              <a:t>pone maggiore attenzione sulle politiche di assetto del territorio e di </a:t>
            </a:r>
            <a:r>
              <a:rPr lang="it-IT" sz="2000" dirty="0" smtClean="0">
                <a:latin typeface="Trebuchet MS" pitchFamily="34" charset="0"/>
              </a:rPr>
              <a:t>   controllo </a:t>
            </a:r>
            <a:r>
              <a:rPr lang="it-IT" sz="2000" dirty="0" smtClean="0">
                <a:latin typeface="Trebuchet MS" pitchFamily="34" charset="0"/>
              </a:rPr>
              <a:t>dell’urbanizzazione</a:t>
            </a:r>
          </a:p>
        </p:txBody>
      </p:sp>
      <p:sp>
        <p:nvSpPr>
          <p:cNvPr id="7" name="Line 25"/>
          <p:cNvSpPr>
            <a:spLocks noChangeShapeType="1"/>
          </p:cNvSpPr>
          <p:nvPr/>
        </p:nvSpPr>
        <p:spPr bwMode="auto">
          <a:xfrm>
            <a:off x="1676400" y="1600200"/>
            <a:ext cx="914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  <p:txBody>
          <a:bodyPr/>
          <a:lstStyle/>
          <a:p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5618617" y="2133600"/>
            <a:ext cx="23823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dirty="0" err="1" smtClean="0">
                <a:latin typeface="Trebuchet MS" pitchFamily="34" charset="0"/>
              </a:rPr>
              <a:t>D.Lgs</a:t>
            </a:r>
            <a:r>
              <a:rPr lang="it-IT" sz="2800" dirty="0" smtClean="0">
                <a:latin typeface="Trebuchet MS" pitchFamily="34" charset="0"/>
              </a:rPr>
              <a:t> 238/05 </a:t>
            </a:r>
            <a:endParaRPr lang="it-IT" sz="2800" dirty="0"/>
          </a:p>
        </p:txBody>
      </p:sp>
      <p:sp>
        <p:nvSpPr>
          <p:cNvPr id="14" name="Line 25"/>
          <p:cNvSpPr>
            <a:spLocks noChangeShapeType="1"/>
          </p:cNvSpPr>
          <p:nvPr/>
        </p:nvSpPr>
        <p:spPr bwMode="auto">
          <a:xfrm>
            <a:off x="4419600" y="2438400"/>
            <a:ext cx="914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  <a:miter lim="800000"/>
            <a:headEnd/>
            <a:tailEnd type="stealth" w="lg" len="lg"/>
          </a:ln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457200" y="2448580"/>
            <a:ext cx="6934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it-IT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RISCHIO</a:t>
            </a:r>
            <a:endParaRPr lang="it-IT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DEFINIZIONI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57200" y="2949714"/>
            <a:ext cx="84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000" dirty="0" smtClean="0">
                <a:latin typeface="Trebuchet MS" pitchFamily="34" charset="0"/>
              </a:rPr>
              <a:t>Probabilità che un evento si verifichi in un dato periodo o in circostanze specifiche</a:t>
            </a:r>
            <a:endParaRPr lang="it-IT" sz="2000" dirty="0">
              <a:latin typeface="Trebuchet MS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898707" y="3330714"/>
            <a:ext cx="2121093" cy="646331"/>
          </a:xfrm>
          <a:prstGeom prst="rect">
            <a:avLst/>
          </a:prstGeom>
          <a:noFill/>
        </p:spPr>
        <p:txBody>
          <a:bodyPr wrap="none" lIns="91440" tIns="45720" rIns="91440" bIns="45720" anchor="ctr" anchorCtr="0">
            <a:spAutoFit/>
          </a:bodyPr>
          <a:lstStyle/>
          <a:p>
            <a:pPr algn="ctr"/>
            <a:r>
              <a:rPr lang="it-IT" sz="36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 = f x m</a:t>
            </a:r>
            <a:endParaRPr lang="it-IT" sz="36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57200" y="3940314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000" dirty="0" smtClean="0">
                <a:latin typeface="Trebuchet MS" pitchFamily="34" charset="0"/>
              </a:rPr>
              <a:t>f = frequenza o probabilità di accadimento</a:t>
            </a:r>
          </a:p>
          <a:p>
            <a:pPr algn="l"/>
            <a:r>
              <a:rPr lang="it-IT" sz="2000" dirty="0" smtClean="0">
                <a:latin typeface="Trebuchet MS" pitchFamily="34" charset="0"/>
              </a:rPr>
              <a:t>m = magnitudo delle conseguenze </a:t>
            </a:r>
            <a:r>
              <a:rPr lang="it-IT" sz="2000" dirty="0" smtClean="0">
                <a:latin typeface="Trebuchet MS" pitchFamily="34" charset="0"/>
              </a:rPr>
              <a:t>(danno verificabile)</a:t>
            </a:r>
            <a:endParaRPr lang="it-IT" sz="2000" dirty="0">
              <a:latin typeface="Trebuchet MS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28600" y="1041737"/>
            <a:ext cx="2592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DA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PERICOLO</a:t>
            </a:r>
            <a:endParaRPr lang="it-IT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DA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57200" y="1498937"/>
            <a:ext cx="84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000" dirty="0" smtClean="0">
                <a:latin typeface="Trebuchet MS" pitchFamily="34" charset="0"/>
              </a:rPr>
              <a:t>Proprietà intrinseca di una sostanza pericolosa o della situazione fisica esistente in uno stabilimento di provocare danni per la salute umana o per l’ambiente</a:t>
            </a:r>
            <a:endParaRPr lang="it-IT" sz="2000" dirty="0">
              <a:latin typeface="Trebuchet MS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81000" y="5105400"/>
            <a:ext cx="2592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cap="none" spc="0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INCIDENTE RILEVANTE</a:t>
            </a:r>
            <a:endParaRPr lang="it-IT" sz="2800" b="1" cap="none" spc="0" dirty="0">
              <a:ln w="18000">
                <a:solidFill>
                  <a:srgbClr val="00B0F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76600" y="4648200"/>
            <a:ext cx="5562600" cy="175432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rebuchet MS" pitchFamily="34" charset="0"/>
              </a:rPr>
              <a:t>Evento quale un‘emissione, un incendio o un’esplosione di grande entità, dovuto a sviluppi incontrollati che si verificano durante l’attività di uno stabilimento e che dia luogo ad un pericolo grave per la salute umana o per l’ambiente, all’interno o all’esterno dello stabilimento.</a:t>
            </a:r>
            <a:endParaRPr lang="it-IT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DEFINIZIONI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20400" y="1524000"/>
            <a:ext cx="2880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STABILIMENTO</a:t>
            </a:r>
            <a:endParaRPr lang="it-IT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85800" y="2152471"/>
            <a:ext cx="5486400" cy="1631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it-IT" sz="2000" dirty="0" smtClean="0"/>
              <a:t>Tutta l’area sottoposta al controllo di un gestore, nella quale sono presenti sostanze pericolose all’interno di uno o più impianti, comprese le infrastrutture o le attività comuni o connesse</a:t>
            </a:r>
            <a:endParaRPr lang="it-IT" sz="2000" dirty="0"/>
          </a:p>
        </p:txBody>
      </p:sp>
      <p:sp>
        <p:nvSpPr>
          <p:cNvPr id="12" name="Rettangolo 11"/>
          <p:cNvSpPr/>
          <p:nvPr/>
        </p:nvSpPr>
        <p:spPr>
          <a:xfrm>
            <a:off x="457200" y="4191000"/>
            <a:ext cx="19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GESTORE</a:t>
            </a:r>
            <a:endParaRPr lang="it-IT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85800" y="4953000"/>
            <a:ext cx="5376000" cy="707886"/>
          </a:xfrm>
          <a:prstGeom prst="rect">
            <a:avLst/>
          </a:prstGeom>
          <a:noFill/>
          <a:ln w="2222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it-IT" sz="2000" dirty="0" smtClean="0"/>
              <a:t>Persona fisica o giuridica che gestisce o detiene lo stabilimento o l’impianto</a:t>
            </a:r>
            <a:endParaRPr lang="it-IT" sz="2000" dirty="0"/>
          </a:p>
        </p:txBody>
      </p:sp>
      <p:pic>
        <p:nvPicPr>
          <p:cNvPr id="79874" name="Picture 2" descr="http://www.radiocage.it/files/2009/10/eni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1038" y="2226000"/>
            <a:ext cx="2246212" cy="1584000"/>
          </a:xfrm>
          <a:prstGeom prst="rect">
            <a:avLst/>
          </a:prstGeom>
          <a:noFill/>
        </p:spPr>
      </p:pic>
      <p:graphicFrame>
        <p:nvGraphicFramePr>
          <p:cNvPr id="79875" name="Object 9"/>
          <p:cNvGraphicFramePr>
            <a:graphicFrameLocks noChangeAspect="1"/>
          </p:cNvGraphicFramePr>
          <p:nvPr/>
        </p:nvGraphicFramePr>
        <p:xfrm>
          <a:off x="6647535" y="4495800"/>
          <a:ext cx="1734465" cy="1584000"/>
        </p:xfrm>
        <a:graphic>
          <a:graphicData uri="http://schemas.openxmlformats.org/presentationml/2006/ole">
            <p:oleObj spid="_x0000_s79875" name="Clip" r:id="rId4" imgW="2744640" imgH="25077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CAMPO</a:t>
            </a:r>
            <a:r>
              <a:rPr kumimoji="0" lang="it-IT" sz="30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3000" b="1" i="0" u="none" strike="noStrike" kern="1200" cap="none" spc="0" normalizeH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</a:t>
            </a:r>
            <a:r>
              <a:rPr kumimoji="0" lang="it-IT" sz="30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APPLICAZIONE</a:t>
            </a:r>
            <a:endParaRPr kumimoji="0" lang="it-IT" sz="30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31600" y="1179255"/>
            <a:ext cx="8460000" cy="707886"/>
          </a:xfrm>
          <a:prstGeom prst="rect">
            <a:avLst/>
          </a:prstGeom>
          <a:noFill/>
          <a:ln w="3175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La Seveso si applica agli stabilimenti in cui sono presenti sostanze pericolose in quantità uguali o superiori a quelle indicate in 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Allegato I</a:t>
            </a:r>
            <a:endParaRPr lang="it-IT" sz="2000" dirty="0" smtClean="0">
              <a:latin typeface="Trebuchet MS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5469" t="29167" r="3906" b="37820"/>
          <a:stretch>
            <a:fillRect/>
          </a:stretch>
        </p:blipFill>
        <p:spPr bwMode="auto">
          <a:xfrm>
            <a:off x="531600" y="2438400"/>
            <a:ext cx="846000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ttangolo 12"/>
          <p:cNvSpPr/>
          <p:nvPr/>
        </p:nvSpPr>
        <p:spPr>
          <a:xfrm>
            <a:off x="531600" y="5105400"/>
            <a:ext cx="8460000" cy="923330"/>
          </a:xfrm>
          <a:prstGeom prst="rect">
            <a:avLst/>
          </a:prstGeom>
          <a:ln w="25400">
            <a:solidFill>
              <a:srgbClr val="00B0F0"/>
            </a:solidFill>
          </a:ln>
        </p:spPr>
        <p:txBody>
          <a:bodyPr>
            <a:spAutoFit/>
          </a:bodyPr>
          <a:lstStyle/>
          <a:p>
            <a:r>
              <a:rPr lang="it-IT" dirty="0" smtClean="0">
                <a:latin typeface="Trebuchet MS" pitchFamily="34" charset="0"/>
              </a:rPr>
              <a:t>Per </a:t>
            </a:r>
            <a:r>
              <a:rPr lang="it-IT" dirty="0" smtClean="0">
                <a:solidFill>
                  <a:srgbClr val="FF0000"/>
                </a:solidFill>
                <a:latin typeface="Trebuchet MS" pitchFamily="34" charset="0"/>
              </a:rPr>
              <a:t>“presenza di sostanze pericolose” </a:t>
            </a:r>
            <a:r>
              <a:rPr lang="it-IT" dirty="0" smtClean="0">
                <a:latin typeface="Trebuchet MS" pitchFamily="34" charset="0"/>
              </a:rPr>
              <a:t>si intende: la presenza di queste, reale o prevista, nello stabilimento, cioè che possano essere generate, in caso di perdita di controllo di un processo industriale </a:t>
            </a:r>
            <a:endParaRPr lang="it-IT" dirty="0">
              <a:latin typeface="Trebuchet MS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81000" y="20574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Estratto Allegato I</a:t>
            </a:r>
            <a:endParaRPr lang="it-IT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OBBLIGHI DEL GESTORE</a:t>
            </a:r>
          </a:p>
        </p:txBody>
      </p:sp>
      <p:sp>
        <p:nvSpPr>
          <p:cNvPr id="5" name="Rettangolo 4"/>
          <p:cNvSpPr/>
          <p:nvPr/>
        </p:nvSpPr>
        <p:spPr>
          <a:xfrm>
            <a:off x="457200" y="1066800"/>
            <a:ext cx="8568000" cy="5586145"/>
          </a:xfrm>
          <a:prstGeom prst="rect">
            <a:avLst/>
          </a:prstGeom>
          <a:ln w="38100">
            <a:noFill/>
          </a:ln>
        </p:spPr>
        <p:txBody>
          <a:bodyPr>
            <a:spAutoFit/>
          </a:bodyPr>
          <a:lstStyle/>
          <a:p>
            <a:pPr marL="457200" indent="-457200"/>
            <a:r>
              <a:rPr lang="it-IT" sz="2000" dirty="0" smtClean="0">
                <a:solidFill>
                  <a:srgbClr val="0070C0"/>
                </a:solidFill>
                <a:latin typeface="Trebuchet MS" pitchFamily="34" charset="0"/>
              </a:rPr>
              <a:t>      Il gestore è tenuto a prendere tutte le misure idonee a prevenire gli incidenti rilevanti e a limitarne le conseguenze per l’uomo e per l’ambiente; le misure da adottare sono:</a:t>
            </a:r>
          </a:p>
          <a:p>
            <a:pPr marL="457200" indent="-457200"/>
            <a:endParaRPr lang="it-IT" sz="1400" dirty="0" smtClean="0">
              <a:solidFill>
                <a:srgbClr val="0070C0"/>
              </a:solidFill>
              <a:latin typeface="Trebuchet MS" pitchFamily="34" charset="0"/>
            </a:endParaRPr>
          </a:p>
          <a:p>
            <a:pPr marL="457200" indent="-457200"/>
            <a:endParaRPr lang="it-IT" sz="1400" dirty="0" smtClean="0">
              <a:solidFill>
                <a:srgbClr val="0070C0"/>
              </a:solidFill>
              <a:latin typeface="Trebuchet MS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it-IT" sz="300" dirty="0" smtClean="0">
              <a:latin typeface="Trebuchet MS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 smtClean="0">
                <a:latin typeface="Trebuchet MS" pitchFamily="34" charset="0"/>
              </a:rPr>
              <a:t>INVIARE ALLE AUTORITÀ COMPETENTI LA 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NOTIFICA</a:t>
            </a:r>
            <a:r>
              <a:rPr lang="it-IT" sz="1600" dirty="0" smtClean="0">
                <a:latin typeface="Trebuchet MS" pitchFamily="34" charset="0"/>
              </a:rPr>
              <a:t> E LA 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SCHEDA </a:t>
            </a:r>
            <a:r>
              <a:rPr lang="it-IT" sz="1600" dirty="0" err="1" smtClean="0">
                <a:solidFill>
                  <a:srgbClr val="FF0000"/>
                </a:solidFill>
                <a:latin typeface="Trebuchet MS" pitchFamily="34" charset="0"/>
              </a:rPr>
              <a:t>DI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 INFORMAZIONE </a:t>
            </a:r>
            <a:r>
              <a:rPr lang="it-IT" sz="1600" dirty="0" smtClean="0">
                <a:latin typeface="Trebuchet MS" pitchFamily="34" charset="0"/>
              </a:rPr>
              <a:t>PER LA POPOLAZIONE</a:t>
            </a:r>
          </a:p>
          <a:p>
            <a:pPr marL="457200" indent="-457200" algn="just">
              <a:buFont typeface="+mj-lt"/>
              <a:buAutoNum type="arabicPeriod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 smtClean="0">
                <a:latin typeface="Trebuchet MS" pitchFamily="34" charset="0"/>
              </a:rPr>
              <a:t>EFFETTUARE LA 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VALUTAZIONE DEI RISCHI </a:t>
            </a:r>
            <a:r>
              <a:rPr lang="it-IT" sz="1600" dirty="0" err="1" smtClean="0">
                <a:solidFill>
                  <a:srgbClr val="FF0000"/>
                </a:solidFill>
                <a:latin typeface="Trebuchet MS" pitchFamily="34" charset="0"/>
              </a:rPr>
              <a:t>DI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 INCIDENTI RILEVANTI</a:t>
            </a:r>
            <a:r>
              <a:rPr lang="it-IT" sz="1600" dirty="0" smtClean="0">
                <a:latin typeface="Trebuchet MS" pitchFamily="34" charset="0"/>
              </a:rPr>
              <a:t> E DIMOSTRARE </a:t>
            </a:r>
            <a:r>
              <a:rPr lang="it-IT" sz="1600" dirty="0" err="1" smtClean="0">
                <a:latin typeface="Trebuchet MS" pitchFamily="34" charset="0"/>
              </a:rPr>
              <a:t>DI</a:t>
            </a:r>
            <a:r>
              <a:rPr lang="it-IT" sz="1600" dirty="0" smtClean="0">
                <a:latin typeface="Trebuchet MS" pitchFamily="34" charset="0"/>
              </a:rPr>
              <a:t> AVERE ASSUNTO MISURE </a:t>
            </a:r>
            <a:r>
              <a:rPr lang="it-IT" sz="1600" dirty="0" err="1" smtClean="0">
                <a:latin typeface="Trebuchet MS" pitchFamily="34" charset="0"/>
              </a:rPr>
              <a:t>DI</a:t>
            </a:r>
            <a:r>
              <a:rPr lang="it-IT" sz="1600" dirty="0" smtClean="0">
                <a:latin typeface="Trebuchet MS" pitchFamily="34" charset="0"/>
              </a:rPr>
              <a:t> PREVENZIONE E PROTEZIONE ADEGUATI</a:t>
            </a:r>
          </a:p>
          <a:p>
            <a:pPr marL="457200" indent="-457200" algn="just">
              <a:buFont typeface="+mj-lt"/>
              <a:buAutoNum type="arabicPeriod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 smtClean="0">
                <a:latin typeface="Trebuchet MS" pitchFamily="34" charset="0"/>
              </a:rPr>
              <a:t>REDIGERE UN 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RAPPORTO </a:t>
            </a:r>
            <a:r>
              <a:rPr lang="it-IT" sz="1600" dirty="0" err="1" smtClean="0">
                <a:solidFill>
                  <a:srgbClr val="FF0000"/>
                </a:solidFill>
                <a:latin typeface="Trebuchet MS" pitchFamily="34" charset="0"/>
              </a:rPr>
              <a:t>DI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 SICUREZZA </a:t>
            </a:r>
            <a:r>
              <a:rPr lang="it-IT" sz="1600" dirty="0" smtClean="0">
                <a:latin typeface="Trebuchet MS" pitchFamily="34" charset="0"/>
              </a:rPr>
              <a:t>DA INVIARE ALLE AUTORITÀ  COMPETENTI</a:t>
            </a:r>
          </a:p>
          <a:p>
            <a:pPr marL="457200" indent="-457200" algn="just">
              <a:buFont typeface="+mj-lt"/>
              <a:buAutoNum type="arabicPeriod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 smtClean="0">
                <a:latin typeface="Trebuchet MS" pitchFamily="34" charset="0"/>
              </a:rPr>
              <a:t>ATTUARE UN 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SISTEMA </a:t>
            </a:r>
            <a:r>
              <a:rPr lang="it-IT" sz="1600" dirty="0" err="1" smtClean="0">
                <a:solidFill>
                  <a:srgbClr val="FF0000"/>
                </a:solidFill>
                <a:latin typeface="Trebuchet MS" pitchFamily="34" charset="0"/>
              </a:rPr>
              <a:t>DI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 GESTIONE DELLA SICUREZZA</a:t>
            </a:r>
            <a:r>
              <a:rPr lang="it-IT" sz="1600" dirty="0" smtClean="0"/>
              <a:t> </a:t>
            </a:r>
            <a:r>
              <a:rPr lang="it-IT" sz="1600" dirty="0" smtClean="0">
                <a:latin typeface="Trebuchet MS" pitchFamily="34" charset="0"/>
              </a:rPr>
              <a:t>CHE COMPRENDE IL PIANO </a:t>
            </a:r>
            <a:r>
              <a:rPr lang="it-IT" sz="1600" dirty="0" err="1" smtClean="0">
                <a:latin typeface="Trebuchet MS" pitchFamily="34" charset="0"/>
              </a:rPr>
              <a:t>DI</a:t>
            </a:r>
            <a:r>
              <a:rPr lang="it-IT" sz="1600" dirty="0" smtClean="0">
                <a:latin typeface="Trebuchet MS" pitchFamily="34" charset="0"/>
              </a:rPr>
              <a:t> EMERGENZA INTERNO (PEI)</a:t>
            </a:r>
          </a:p>
          <a:p>
            <a:pPr marL="457200" indent="-457200" algn="just">
              <a:buFont typeface="+mj-lt"/>
              <a:buAutoNum type="arabicPeriod"/>
            </a:pPr>
            <a:endParaRPr lang="it-IT" sz="1000" dirty="0" smtClean="0">
              <a:latin typeface="Trebuchet MS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 smtClean="0">
                <a:latin typeface="Trebuchet MS" pitchFamily="34" charset="0"/>
              </a:rPr>
              <a:t>REDIGERE E RIESAMINARE OGNI DUE ANNI IL 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DOCUMENTO</a:t>
            </a:r>
            <a:r>
              <a:rPr lang="it-IT" sz="1600" dirty="0" smtClean="0">
                <a:latin typeface="Trebuchet MS" pitchFamily="34" charset="0"/>
              </a:rPr>
              <a:t> </a:t>
            </a:r>
            <a:r>
              <a:rPr lang="it-IT" sz="1600" dirty="0" err="1" smtClean="0">
                <a:latin typeface="Trebuchet MS" pitchFamily="34" charset="0"/>
              </a:rPr>
              <a:t>DI</a:t>
            </a:r>
            <a:r>
              <a:rPr lang="it-IT" sz="1600" dirty="0" smtClean="0">
                <a:latin typeface="Trebuchet MS" pitchFamily="34" charset="0"/>
              </a:rPr>
              <a:t> POLITICA </a:t>
            </a:r>
            <a:r>
              <a:rPr lang="it-IT" sz="1600" dirty="0" err="1" smtClean="0">
                <a:solidFill>
                  <a:srgbClr val="FF0000"/>
                </a:solidFill>
                <a:latin typeface="Trebuchet MS" pitchFamily="34" charset="0"/>
              </a:rPr>
              <a:t>DI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 PREVENZIONE DEGLI INCIDENTI RILEVANTI</a:t>
            </a:r>
          </a:p>
          <a:p>
            <a:pPr marL="457200" indent="-457200" algn="just">
              <a:buFont typeface="+mj-lt"/>
              <a:buAutoNum type="arabicPeriod"/>
            </a:pPr>
            <a:endParaRPr lang="it-IT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 smtClean="0">
                <a:latin typeface="Trebuchet MS" pitchFamily="34" charset="0"/>
              </a:rPr>
              <a:t>TRASMETTERE, ALLA PREFETTURA E ALLA PROVINCIA LE INFORMAZIONI UTILI PER LA PREDISPOSIZIONE DEL 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PIANO </a:t>
            </a:r>
            <a:r>
              <a:rPr lang="it-IT" sz="1600" dirty="0" err="1" smtClean="0">
                <a:solidFill>
                  <a:srgbClr val="FF0000"/>
                </a:solidFill>
                <a:latin typeface="Trebuchet MS" pitchFamily="34" charset="0"/>
              </a:rPr>
              <a:t>DI</a:t>
            </a:r>
            <a:r>
              <a:rPr lang="it-IT" sz="1600" dirty="0" smtClean="0">
                <a:solidFill>
                  <a:srgbClr val="FF0000"/>
                </a:solidFill>
                <a:latin typeface="Trebuchet MS" pitchFamily="34" charset="0"/>
              </a:rPr>
              <a:t> EMERGENZA ESTERNA (PEE)</a:t>
            </a:r>
          </a:p>
          <a:p>
            <a:pPr marL="457200" indent="-457200" algn="just">
              <a:buFont typeface="+mj-lt"/>
              <a:buAutoNum type="arabicPeriod"/>
            </a:pPr>
            <a:endParaRPr lang="it-IT" sz="2000" dirty="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RAPPORTO </a:t>
            </a:r>
            <a:r>
              <a:rPr kumimoji="0" lang="it-IT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</a:t>
            </a: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SICUREZZA</a:t>
            </a:r>
            <a:r>
              <a:rPr kumimoji="0" lang="it-IT" sz="30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it-IT" sz="3000" b="1" i="0" u="none" strike="noStrike" kern="1200" cap="none" spc="0" normalizeH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RdS</a:t>
            </a:r>
            <a:r>
              <a:rPr kumimoji="0" lang="it-IT" sz="30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it-IT" sz="30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81000" y="1094125"/>
            <a:ext cx="8532000" cy="541686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u="sng" dirty="0" smtClean="0">
                <a:latin typeface="Trebuchet MS" pitchFamily="34" charset="0"/>
              </a:rPr>
              <a:t>È </a:t>
            </a:r>
            <a:r>
              <a:rPr lang="it-IT" sz="2400" u="sng" dirty="0" smtClean="0">
                <a:latin typeface="Trebuchet MS" pitchFamily="34" charset="0"/>
              </a:rPr>
              <a:t>un documento obbligatorio per i gestori </a:t>
            </a:r>
          </a:p>
          <a:p>
            <a:r>
              <a:rPr lang="it-IT" sz="2400" u="sng" dirty="0" smtClean="0">
                <a:latin typeface="Trebuchet MS" pitchFamily="34" charset="0"/>
              </a:rPr>
              <a:t>degli stabilimenti soggetti all’art.8</a:t>
            </a:r>
          </a:p>
          <a:p>
            <a:endParaRPr lang="it-IT" sz="2400" u="sng" dirty="0" smtClean="0">
              <a:latin typeface="Trebuchet MS" pitchFamily="34" charset="0"/>
            </a:endParaRPr>
          </a:p>
          <a:p>
            <a:pPr algn="l"/>
            <a:r>
              <a:rPr lang="it-IT" sz="2400" u="sng" dirty="0" smtClean="0">
                <a:solidFill>
                  <a:srgbClr val="FF0000"/>
                </a:solidFill>
                <a:latin typeface="Trebuchet MS" pitchFamily="34" charset="0"/>
              </a:rPr>
              <a:t>Deve contenere:</a:t>
            </a:r>
            <a:r>
              <a:rPr lang="it-IT" sz="2400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</a:p>
          <a:p>
            <a:pPr algn="l"/>
            <a:endParaRPr lang="it-IT" sz="1000" dirty="0" smtClean="0">
              <a:solidFill>
                <a:srgbClr val="FF0000"/>
              </a:solidFill>
              <a:latin typeface="Arial" pitchFamily="34" charset="0"/>
            </a:endParaRPr>
          </a:p>
          <a:p>
            <a:pPr algn="l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sistema di gestione della sicurezza e organizzazione dello </a:t>
            </a:r>
            <a:r>
              <a:rPr lang="it-IT" sz="2000" dirty="0" smtClean="0">
                <a:latin typeface="Arial" pitchFamily="34" charset="0"/>
              </a:rPr>
              <a:t>stabilimento</a:t>
            </a:r>
          </a:p>
          <a:p>
            <a:pPr>
              <a:spcBef>
                <a:spcPts val="600"/>
              </a:spcBef>
            </a:pPr>
            <a:r>
              <a:rPr lang="it-IT" sz="2000" dirty="0" smtClean="0">
                <a:solidFill>
                  <a:srgbClr val="0070C0"/>
                </a:solidFill>
                <a:latin typeface="Arial" pitchFamily="34" charset="0"/>
              </a:rPr>
              <a:t>(si può applicare la norma </a:t>
            </a:r>
            <a:r>
              <a:rPr lang="it-IT" sz="2000" dirty="0" smtClean="0">
                <a:solidFill>
                  <a:srgbClr val="0070C0"/>
                </a:solidFill>
                <a:latin typeface="Arial" pitchFamily="34" charset="0"/>
              </a:rPr>
              <a:t>tecnica OHSAS </a:t>
            </a:r>
            <a:r>
              <a:rPr lang="it-IT" sz="2000" dirty="0" smtClean="0">
                <a:solidFill>
                  <a:srgbClr val="0070C0"/>
                </a:solidFill>
                <a:latin typeface="Arial" pitchFamily="34" charset="0"/>
              </a:rPr>
              <a:t>18001:200)</a:t>
            </a:r>
            <a:endParaRPr lang="it-IT" sz="2000" dirty="0" smtClean="0">
              <a:solidFill>
                <a:srgbClr val="0070C0"/>
              </a:solidFill>
              <a:latin typeface="Arial" pitchFamily="34" charset="0"/>
            </a:endParaRPr>
          </a:p>
          <a:p>
            <a:pPr lvl="0" algn="l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descrizione dell'ambiente circostante lo </a:t>
            </a:r>
            <a:r>
              <a:rPr lang="it-IT" sz="2000" dirty="0" smtClean="0">
                <a:latin typeface="Arial" pitchFamily="34" charset="0"/>
              </a:rPr>
              <a:t>stabilimento</a:t>
            </a:r>
            <a:endParaRPr lang="it-IT" sz="2000" dirty="0" smtClean="0">
              <a:latin typeface="Arial" pitchFamily="34" charset="0"/>
            </a:endParaRPr>
          </a:p>
          <a:p>
            <a:pPr lvl="0" algn="l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dati identificativi e informazioni relative all'impianto</a:t>
            </a:r>
          </a:p>
          <a:p>
            <a:pPr lvl="0" algn="l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identificazione e analisi dei rischi di incidenti e metodi di prevenzione </a:t>
            </a:r>
          </a:p>
          <a:p>
            <a:pPr marL="177800" indent="-1778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misure di protezione e di intervento per limitare le conseguenze di un    incidente</a:t>
            </a:r>
          </a:p>
          <a:p>
            <a:pPr marL="177800" lvl="0" indent="-17780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dati relativi alla sicurezza dell'impianto, con un'attenzione particolare   all'analisi degli eventi incidentali e delle loro conseguenze</a:t>
            </a:r>
          </a:p>
          <a:p>
            <a:pPr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sistemi di prevenzione ed evacuazione in caso di incidente </a:t>
            </a:r>
          </a:p>
        </p:txBody>
      </p:sp>
      <p:sp>
        <p:nvSpPr>
          <p:cNvPr id="10" name="Freccia circolare a destra 9"/>
          <p:cNvSpPr/>
          <p:nvPr/>
        </p:nvSpPr>
        <p:spPr bwMode="auto">
          <a:xfrm rot="18521885">
            <a:off x="7713802" y="5883270"/>
            <a:ext cx="990600" cy="911352"/>
          </a:xfrm>
          <a:prstGeom prst="curvedRightArrow">
            <a:avLst/>
          </a:prstGeom>
          <a:gradFill rotWithShape="1">
            <a:gsLst>
              <a:gs pos="0">
                <a:srgbClr val="FF99CC"/>
              </a:gs>
              <a:gs pos="100000">
                <a:srgbClr val="FF99FF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legacyPerspectiveFront">
              <a:rot lat="19799999" lon="19439998" rev="0"/>
            </a:camera>
            <a:lightRig rig="legacyNormal2" dir="t"/>
          </a:scene3d>
          <a:sp3d extrusionH="354000" prstMaterial="legacyMatte">
            <a:bevelT w="13500" h="13500" prst="angle"/>
            <a:bevelB w="13500" h="13500" prst="angle"/>
            <a:extrusionClr>
              <a:srgbClr val="939676"/>
            </a:extrusion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09600" y="3674132"/>
            <a:ext cx="2487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81000" y="1143000"/>
            <a:ext cx="853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situazioni di emergenza e relativi piani</a:t>
            </a:r>
          </a:p>
          <a:p>
            <a:pPr lvl="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analisi di rischio richieste e modalità di conduzione delle stesse; </a:t>
            </a:r>
          </a:p>
          <a:p>
            <a:pPr lvl="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analisi storica degli incidenti</a:t>
            </a:r>
          </a:p>
          <a:p>
            <a:pPr lvl="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analisi di sicurezza</a:t>
            </a:r>
          </a:p>
          <a:p>
            <a:pPr marL="177800" lvl="0" indent="-17780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valutazione del livello di probabilità degli eventi incidentali e delle loro conseguenze</a:t>
            </a:r>
          </a:p>
          <a:p>
            <a:pPr lvl="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individuazione degli scenari </a:t>
            </a:r>
            <a:r>
              <a:rPr lang="it-IT" sz="2000" dirty="0" smtClean="0">
                <a:latin typeface="Arial" pitchFamily="34" charset="0"/>
              </a:rPr>
              <a:t>incidentali e misure di PP e mitigative</a:t>
            </a:r>
            <a:endParaRPr lang="it-IT" sz="2000" dirty="0" smtClean="0">
              <a:latin typeface="Arial" pitchFamily="34" charset="0"/>
            </a:endParaRPr>
          </a:p>
          <a:p>
            <a:pPr lvl="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>
                <a:latin typeface="Arial" pitchFamily="34" charset="0"/>
              </a:rPr>
              <a:t>elementi per la predisposizione dei piani di emergenza</a:t>
            </a:r>
          </a:p>
          <a:p>
            <a:pPr marL="177800" lvl="0" indent="-177800" algn="l" eaLnBrk="0" hangingPunct="0">
              <a:spcBef>
                <a:spcPts val="600"/>
              </a:spcBef>
              <a:buFont typeface="Wingdings" pitchFamily="2" charset="2"/>
              <a:buChar char="ü"/>
            </a:pPr>
            <a:r>
              <a:rPr lang="it-IT" sz="2000" dirty="0" smtClean="0"/>
              <a:t>adeguata cartografia delle zone suscettibili di essere colpite da tali incidenti con calcolo di un probabile effetto domino</a:t>
            </a:r>
          </a:p>
          <a:p>
            <a:pPr marL="177800" lvl="0" indent="-177800" algn="l" eaLnBrk="0" hangingPunct="0">
              <a:spcBef>
                <a:spcPts val="600"/>
              </a:spcBef>
              <a:buFont typeface="Wingdings" pitchFamily="2" charset="2"/>
              <a:buChar char="ü"/>
            </a:pPr>
            <a:endParaRPr lang="it-IT" sz="100" dirty="0" smtClean="0">
              <a:latin typeface="Arial" pitchFamily="34" charset="0"/>
            </a:endParaRPr>
          </a:p>
          <a:p>
            <a:pPr marL="177800" lvl="0" indent="-177800" algn="l" eaLnBrk="0" hangingPunct="0">
              <a:spcBef>
                <a:spcPts val="600"/>
              </a:spcBef>
            </a:pPr>
            <a:r>
              <a:rPr lang="it-IT" sz="2000" dirty="0" smtClean="0">
                <a:solidFill>
                  <a:srgbClr val="FF0000"/>
                </a:solidFill>
                <a:latin typeface="Arial" pitchFamily="34" charset="0"/>
              </a:rPr>
              <a:t>L’</a:t>
            </a:r>
            <a:r>
              <a:rPr lang="it-IT" sz="2000" dirty="0" err="1" smtClean="0">
                <a:solidFill>
                  <a:srgbClr val="FF0000"/>
                </a:solidFill>
                <a:latin typeface="Arial" pitchFamily="34" charset="0"/>
              </a:rPr>
              <a:t>RdS</a:t>
            </a:r>
            <a:r>
              <a:rPr lang="it-IT" sz="2000" dirty="0" smtClean="0">
                <a:solidFill>
                  <a:srgbClr val="FF0000"/>
                </a:solidFill>
                <a:latin typeface="Arial" pitchFamily="34" charset="0"/>
              </a:rPr>
              <a:t> deve essere aggiornato almeno ogni 5 anni ed inviato alle autorità competenti ( Comitato Tecnico Regionale CTR) per la sua valutazione.</a:t>
            </a:r>
          </a:p>
          <a:p>
            <a:pPr marL="177800" lvl="0" indent="-177800" algn="l" eaLnBrk="0" hangingPunct="0">
              <a:spcBef>
                <a:spcPts val="600"/>
              </a:spcBef>
            </a:pPr>
            <a:r>
              <a:rPr lang="it-IT" sz="2000" i="1" dirty="0" smtClean="0">
                <a:solidFill>
                  <a:srgbClr val="0070C0"/>
                </a:solidFill>
                <a:latin typeface="Arial" pitchFamily="34" charset="0"/>
              </a:rPr>
              <a:t>Il CTR avvia l’istruttoria e dopo sopralluoghi del lo stabilimento rilascia </a:t>
            </a:r>
            <a:r>
              <a:rPr lang="it-IT" sz="2000" i="1" dirty="0" smtClean="0">
                <a:solidFill>
                  <a:srgbClr val="0070C0"/>
                </a:solidFill>
                <a:latin typeface="Arial" pitchFamily="34" charset="0"/>
              </a:rPr>
              <a:t>il nulla </a:t>
            </a:r>
            <a:r>
              <a:rPr lang="it-IT" sz="2000" i="1" dirty="0" smtClean="0">
                <a:solidFill>
                  <a:srgbClr val="0070C0"/>
                </a:solidFill>
                <a:latin typeface="Arial" pitchFamily="34" charset="0"/>
              </a:rPr>
              <a:t>osta di fattibilità (</a:t>
            </a:r>
            <a:r>
              <a:rPr lang="it-IT" sz="2000" i="1" dirty="0" err="1" smtClean="0">
                <a:solidFill>
                  <a:srgbClr val="0070C0"/>
                </a:solidFill>
                <a:latin typeface="Arial" pitchFamily="34" charset="0"/>
              </a:rPr>
              <a:t>nof</a:t>
            </a:r>
            <a:r>
              <a:rPr lang="it-IT" sz="2000" i="1" dirty="0" smtClean="0">
                <a:solidFill>
                  <a:srgbClr val="0070C0"/>
                </a:solidFill>
                <a:latin typeface="Arial" pitchFamily="34" charset="0"/>
              </a:rPr>
              <a:t>), il CPI, </a:t>
            </a:r>
            <a:r>
              <a:rPr lang="it-IT" sz="2000" i="1" dirty="0" err="1" smtClean="0">
                <a:solidFill>
                  <a:srgbClr val="0070C0"/>
                </a:solidFill>
                <a:latin typeface="Arial" pitchFamily="34" charset="0"/>
              </a:rPr>
              <a:t>ecc…</a:t>
            </a:r>
            <a:endParaRPr lang="it-IT" sz="2000" i="1" dirty="0" smtClean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0" name="Freccia circolare in giù 9"/>
          <p:cNvSpPr/>
          <p:nvPr/>
        </p:nvSpPr>
        <p:spPr bwMode="auto">
          <a:xfrm>
            <a:off x="304800" y="381000"/>
            <a:ext cx="1216152" cy="731520"/>
          </a:xfrm>
          <a:prstGeom prst="curvedDownArrow">
            <a:avLst/>
          </a:prstGeom>
          <a:gradFill rotWithShape="1">
            <a:gsLst>
              <a:gs pos="0">
                <a:srgbClr val="FF99CC"/>
              </a:gs>
              <a:gs pos="100000">
                <a:srgbClr val="FF99FF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legacyPerspectiveFront">
              <a:rot lat="19799999" lon="19439998" rev="0"/>
            </a:camera>
            <a:lightRig rig="legacyNormal2" dir="t"/>
          </a:scene3d>
          <a:sp3d extrusionH="354000" prstMaterial="legacyMatte">
            <a:bevelT w="13500" h="13500" prst="angle"/>
            <a:bevelB w="13500" h="13500" prst="angle"/>
            <a:extrusionClr>
              <a:srgbClr val="939676"/>
            </a:extrusion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855663" y="6096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RAPPORTO </a:t>
            </a:r>
            <a:r>
              <a:rPr kumimoji="0" lang="it-IT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</a:t>
            </a: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SICUREZZA</a:t>
            </a:r>
            <a:r>
              <a:rPr kumimoji="0" lang="it-IT" sz="30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it-IT" sz="3000" b="1" i="0" u="none" strike="noStrike" kern="1200" cap="none" spc="0" normalizeH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RdS</a:t>
            </a:r>
            <a:r>
              <a:rPr kumimoji="0" lang="it-IT" sz="30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it-IT" sz="30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IDENTIFICAZIONE E ANALISI DEI RISCHI</a:t>
            </a:r>
          </a:p>
        </p:txBody>
      </p:sp>
      <p:sp>
        <p:nvSpPr>
          <p:cNvPr id="4" name="Rettangolo 3"/>
          <p:cNvSpPr/>
          <p:nvPr/>
        </p:nvSpPr>
        <p:spPr>
          <a:xfrm>
            <a:off x="304800" y="1219200"/>
            <a:ext cx="8568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L’analisi di sicurezza si basa su un’analisi deterministica, con margini opportunamente conservativi, del comportamento dell’impianto a fronte dei possibili malfunzionamenti o rotture di sistemi o componenti.</a:t>
            </a:r>
            <a:endParaRPr lang="it-IT" sz="2000" dirty="0">
              <a:latin typeface="Trebuchet MS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04800" y="2590800"/>
            <a:ext cx="84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 smtClean="0">
                <a:latin typeface="Trebuchet MS" pitchFamily="34" charset="0"/>
              </a:rPr>
              <a:t>Inizialmente si procede alla valutazione dei rischi secondo</a:t>
            </a:r>
          </a:p>
          <a:p>
            <a:r>
              <a:rPr lang="it-IT" sz="2000" dirty="0" smtClean="0">
                <a:latin typeface="Trebuchet MS" pitchFamily="34" charset="0"/>
              </a:rPr>
              <a:t> le direttive del D.Lgs 81/08</a:t>
            </a:r>
          </a:p>
          <a:p>
            <a:endParaRPr lang="it-IT" sz="2000" dirty="0" smtClean="0">
              <a:latin typeface="Trebuchet MS" pitchFamily="34" charset="0"/>
            </a:endParaRPr>
          </a:p>
          <a:p>
            <a:r>
              <a:rPr lang="it-IT" sz="2000" dirty="0" smtClean="0">
                <a:latin typeface="Trebuchet MS" pitchFamily="34" charset="0"/>
              </a:rPr>
              <a:t>Le analisi, successivamente, sono integrate con uno studio più approfondito delle attività a maggior rischio eseguito secondo la metodologia</a:t>
            </a:r>
            <a:r>
              <a:rPr lang="it-IT" sz="2000" dirty="0" smtClean="0">
                <a:latin typeface="Trebuchet MS" pitchFamily="34" charset="0"/>
              </a:rPr>
              <a:t>:</a:t>
            </a:r>
            <a:endParaRPr lang="it-IT" sz="2000" dirty="0" smtClean="0">
              <a:latin typeface="Trebuchet MS" pitchFamily="34" charset="0"/>
            </a:endParaRPr>
          </a:p>
          <a:p>
            <a:endParaRPr lang="it-IT" sz="2000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LOPA (</a:t>
            </a:r>
            <a:r>
              <a:rPr lang="it-IT" sz="2000" dirty="0" err="1" smtClean="0">
                <a:solidFill>
                  <a:srgbClr val="FF0000"/>
                </a:solidFill>
                <a:latin typeface="Trebuchet MS" pitchFamily="34" charset="0"/>
              </a:rPr>
              <a:t>Layer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Trebuchet MS" pitchFamily="34" charset="0"/>
              </a:rPr>
              <a:t>of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Trebuchet MS" pitchFamily="34" charset="0"/>
              </a:rPr>
              <a:t>Protection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Trebuchet MS" pitchFamily="34" charset="0"/>
              </a:rPr>
              <a:t>Analysis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)</a:t>
            </a:r>
          </a:p>
          <a:p>
            <a:pPr algn="l">
              <a:buFont typeface="Arial" pitchFamily="34" charset="0"/>
              <a:buChar char="•"/>
            </a:pPr>
            <a:endParaRPr lang="it-IT" sz="2000" i="1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 FMEA (</a:t>
            </a:r>
            <a:r>
              <a:rPr lang="it-IT" sz="2000" dirty="0" err="1" smtClean="0">
                <a:solidFill>
                  <a:srgbClr val="FF0000"/>
                </a:solidFill>
                <a:latin typeface="Trebuchet MS" pitchFamily="34" charset="0"/>
              </a:rPr>
              <a:t>Failure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 Mode </a:t>
            </a:r>
            <a:r>
              <a:rPr lang="it-IT" sz="2000" dirty="0" err="1" smtClean="0">
                <a:solidFill>
                  <a:srgbClr val="FF0000"/>
                </a:solidFill>
                <a:latin typeface="Trebuchet MS" pitchFamily="34" charset="0"/>
              </a:rPr>
              <a:t>Effect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Trebuchet MS" pitchFamily="34" charset="0"/>
              </a:rPr>
              <a:t>Analysis</a:t>
            </a:r>
            <a:r>
              <a:rPr lang="it-IT" sz="2000" dirty="0" smtClean="0">
                <a:solidFill>
                  <a:srgbClr val="FF0000"/>
                </a:solidFill>
                <a:latin typeface="Trebuchet MS" pitchFamily="34" charset="0"/>
              </a:rPr>
              <a:t>)</a:t>
            </a:r>
          </a:p>
          <a:p>
            <a:pPr algn="l"/>
            <a:endParaRPr lang="it-IT" sz="2000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it-IT" sz="2000" i="1" dirty="0" smtClean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it-IT" sz="2000" i="1" dirty="0" err="1" smtClean="0">
                <a:solidFill>
                  <a:srgbClr val="FF0000"/>
                </a:solidFill>
                <a:latin typeface="Trebuchet MS" pitchFamily="34" charset="0"/>
              </a:rPr>
              <a:t>HazOp</a:t>
            </a:r>
            <a:r>
              <a:rPr lang="it-IT" sz="2000" i="1" dirty="0" smtClean="0">
                <a:solidFill>
                  <a:srgbClr val="FF0000"/>
                </a:solidFill>
                <a:latin typeface="Trebuchet MS" pitchFamily="34" charset="0"/>
              </a:rPr>
              <a:t> (</a:t>
            </a:r>
            <a:r>
              <a:rPr lang="it-IT" sz="2000" i="1" dirty="0" err="1" smtClean="0">
                <a:solidFill>
                  <a:srgbClr val="FF0000"/>
                </a:solidFill>
                <a:latin typeface="Trebuchet MS" pitchFamily="34" charset="0"/>
              </a:rPr>
              <a:t>Hazard</a:t>
            </a:r>
            <a:r>
              <a:rPr lang="it-IT" sz="2000" i="1" dirty="0" smtClean="0">
                <a:solidFill>
                  <a:srgbClr val="FF0000"/>
                </a:solidFill>
                <a:latin typeface="Trebuchet MS" pitchFamily="34" charset="0"/>
              </a:rPr>
              <a:t> and </a:t>
            </a:r>
            <a:r>
              <a:rPr lang="it-IT" sz="2000" i="1" dirty="0" err="1" smtClean="0">
                <a:solidFill>
                  <a:srgbClr val="FF0000"/>
                </a:solidFill>
                <a:latin typeface="Trebuchet MS" pitchFamily="34" charset="0"/>
              </a:rPr>
              <a:t>Operability</a:t>
            </a:r>
            <a:r>
              <a:rPr lang="it-IT" sz="2000" i="1" dirty="0" smtClean="0">
                <a:solidFill>
                  <a:srgbClr val="FF0000"/>
                </a:solidFill>
                <a:latin typeface="Trebuchet MS" pitchFamily="34" charset="0"/>
              </a:rPr>
              <a:t>)  - analisi di operabilità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381000" y="1365551"/>
            <a:ext cx="8534401" cy="4747453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</a:rPr>
              <a:t>Metodo semplificato di valutazione del rischio scenari di pericolo</a:t>
            </a:r>
          </a:p>
          <a:p>
            <a:r>
              <a:rPr lang="it-IT" sz="3200" dirty="0" smtClean="0">
                <a:solidFill>
                  <a:srgbClr val="FF0000"/>
                </a:solidFill>
                <a:latin typeface="Trebuchet MS" pitchFamily="34" charset="0"/>
              </a:rPr>
              <a:t>Scopo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  <a:p>
            <a:r>
              <a:rPr lang="it-IT" sz="2200" dirty="0" smtClean="0">
                <a:latin typeface="Trebuchet MS" pitchFamily="34" charset="0"/>
              </a:rPr>
              <a:t>Confronta i criteri di tolleranza del rischio per decidere se </a:t>
            </a:r>
            <a:r>
              <a:rPr lang="it-IT" sz="2200" dirty="0" err="1" smtClean="0">
                <a:latin typeface="Trebuchet MS" pitchFamily="34" charset="0"/>
              </a:rPr>
              <a:t>se</a:t>
            </a:r>
            <a:r>
              <a:rPr lang="it-IT" sz="2200" dirty="0" smtClean="0">
                <a:latin typeface="Trebuchet MS" pitchFamily="34" charset="0"/>
              </a:rPr>
              <a:t> ci sono garanzie adeguate o sono necessarie ulteriori salvaguardie</a:t>
            </a:r>
            <a:r>
              <a:rPr lang="it-IT" sz="2200" dirty="0" smtClean="0">
                <a:latin typeface="Trebuchet MS" pitchFamily="34" charset="0"/>
              </a:rPr>
              <a:t> </a:t>
            </a:r>
            <a:endParaRPr lang="it-IT" sz="2200" dirty="0" smtClean="0">
              <a:latin typeface="Trebuchet MS" pitchFamily="34" charset="0"/>
            </a:endParaRPr>
          </a:p>
          <a:p>
            <a:r>
              <a:rPr lang="it-IT" sz="3200" dirty="0" smtClean="0">
                <a:solidFill>
                  <a:srgbClr val="FF0000"/>
                </a:solidFill>
                <a:latin typeface="Trebuchet MS" pitchFamily="34" charset="0"/>
              </a:rPr>
              <a:t>Caratteristiche</a:t>
            </a:r>
          </a:p>
          <a:p>
            <a:endParaRPr lang="it-IT" sz="1050" dirty="0" smtClean="0">
              <a:latin typeface="Trebuchet MS" pitchFamily="34" charset="0"/>
            </a:endParaRPr>
          </a:p>
          <a:p>
            <a:r>
              <a:rPr lang="it-IT" sz="2200" dirty="0" smtClean="0">
                <a:latin typeface="Trebuchet MS" pitchFamily="34" charset="0"/>
              </a:rPr>
              <a:t>La </a:t>
            </a:r>
            <a:r>
              <a:rPr lang="it-IT" sz="2200" dirty="0" err="1" smtClean="0">
                <a:latin typeface="Trebuchet MS" pitchFamily="34" charset="0"/>
              </a:rPr>
              <a:t>Lopa</a:t>
            </a:r>
            <a:r>
              <a:rPr lang="it-IT" sz="2200" dirty="0" smtClean="0">
                <a:latin typeface="Trebuchet MS" pitchFamily="34" charset="0"/>
              </a:rPr>
              <a:t> </a:t>
            </a:r>
            <a:r>
              <a:rPr lang="it-IT" sz="2200" dirty="0" smtClean="0">
                <a:latin typeface="Trebuchet MS" pitchFamily="34" charset="0"/>
              </a:rPr>
              <a:t>aiuta l'analista prendere decisioni coerenti sulla adeguatezza dei livelli esistenti o proposte di protezione contro uno scenario di </a:t>
            </a:r>
            <a:r>
              <a:rPr lang="it-IT" sz="2200" dirty="0" smtClean="0">
                <a:latin typeface="Trebuchet MS" pitchFamily="34" charset="0"/>
              </a:rPr>
              <a:t>incidente</a:t>
            </a:r>
          </a:p>
          <a:p>
            <a:endParaRPr lang="it-IT" sz="2200" dirty="0" smtClean="0">
              <a:latin typeface="Trebuchet MS" pitchFamily="34" charset="0"/>
            </a:endParaRPr>
          </a:p>
          <a:p>
            <a:r>
              <a:rPr lang="it-IT" sz="2200" dirty="0" smtClean="0">
                <a:latin typeface="Trebuchet MS" pitchFamily="34" charset="0"/>
              </a:rPr>
              <a:t>È un metodo intermedio tra il qualitativo: (HAZOP) </a:t>
            </a:r>
          </a:p>
          <a:p>
            <a:endParaRPr lang="it-IT" sz="2200" dirty="0" smtClean="0">
              <a:latin typeface="Trebuchet MS" pitchFamily="34" charset="0"/>
            </a:endParaRPr>
          </a:p>
          <a:p>
            <a:r>
              <a:rPr lang="it-IT" sz="2200" dirty="0" smtClean="0">
                <a:latin typeface="Trebuchet MS" pitchFamily="34" charset="0"/>
              </a:rPr>
              <a:t> quantitativo </a:t>
            </a:r>
            <a:r>
              <a:rPr lang="it-IT" sz="2100" dirty="0" smtClean="0">
                <a:latin typeface="Trebuchet MS" pitchFamily="34" charset="0"/>
              </a:rPr>
              <a:t>(metodi </a:t>
            </a:r>
            <a:r>
              <a:rPr lang="it-IT" sz="2100" dirty="0" smtClean="0">
                <a:latin typeface="Trebuchet MS" pitchFamily="34" charset="0"/>
              </a:rPr>
              <a:t>basati su alberi di guasto ed alberi di eventi</a:t>
            </a:r>
            <a:r>
              <a:rPr lang="it-IT" sz="2100" dirty="0" smtClean="0">
                <a:latin typeface="Trebuchet MS" pitchFamily="34" charset="0"/>
              </a:rPr>
              <a:t>)</a:t>
            </a:r>
            <a:endParaRPr kumimoji="0" lang="it-IT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it-IT" sz="3000" b="1" dirty="0" smtClean="0">
                <a:solidFill>
                  <a:srgbClr val="006600"/>
                </a:solidFill>
                <a:latin typeface="+mn-lt"/>
              </a:rPr>
              <a:t>LOPA </a:t>
            </a:r>
            <a:endParaRPr kumimoji="0" lang="it-IT" sz="30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609600" y="1219200"/>
            <a:ext cx="8352000" cy="41472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 smtClean="0">
                <a:latin typeface="Trebuchet MS" pitchFamily="34" charset="0"/>
              </a:rPr>
              <a:t>È una metodologia </a:t>
            </a:r>
            <a:r>
              <a:rPr lang="it-IT" sz="2400" dirty="0" smtClean="0">
                <a:latin typeface="Trebuchet MS" pitchFamily="34" charset="0"/>
              </a:rPr>
              <a:t>di </a:t>
            </a:r>
            <a:r>
              <a:rPr lang="it-IT" sz="2400" b="1" dirty="0" smtClean="0">
                <a:latin typeface="Trebuchet MS" pitchFamily="34" charset="0"/>
              </a:rPr>
              <a:t>analisi di pericolo e </a:t>
            </a:r>
            <a:r>
              <a:rPr lang="it-IT" sz="2400" b="1" dirty="0" smtClean="0">
                <a:latin typeface="Trebuchet MS" pitchFamily="34" charset="0"/>
              </a:rPr>
              <a:t>operabilità</a:t>
            </a:r>
          </a:p>
          <a:p>
            <a:endParaRPr lang="it-IT" sz="500" b="1" dirty="0" smtClean="0">
              <a:latin typeface="Trebuchet MS" pitchFamily="34" charset="0"/>
            </a:endParaRPr>
          </a:p>
          <a:p>
            <a:r>
              <a:rPr lang="it-IT" sz="3200" dirty="0" smtClean="0">
                <a:solidFill>
                  <a:srgbClr val="FF0000"/>
                </a:solidFill>
                <a:latin typeface="Trebuchet MS" pitchFamily="34" charset="0"/>
              </a:rPr>
              <a:t>S</a:t>
            </a:r>
            <a:r>
              <a:rPr lang="it-IT" sz="3200" dirty="0" smtClean="0">
                <a:solidFill>
                  <a:srgbClr val="FF0000"/>
                </a:solidFill>
                <a:latin typeface="Trebuchet MS" pitchFamily="34" charset="0"/>
              </a:rPr>
              <a:t>copo </a:t>
            </a:r>
          </a:p>
          <a:p>
            <a:r>
              <a:rPr lang="it-IT" sz="2000" dirty="0" smtClean="0">
                <a:latin typeface="Trebuchet MS" pitchFamily="34" charset="0"/>
              </a:rPr>
              <a:t>Esaminare </a:t>
            </a:r>
            <a:r>
              <a:rPr lang="it-IT" sz="2000" dirty="0" smtClean="0">
                <a:latin typeface="Trebuchet MS" pitchFamily="34" charset="0"/>
              </a:rPr>
              <a:t>gli ambienti di lavoro e identificare i pericoli cui tali ambienti </a:t>
            </a:r>
            <a:r>
              <a:rPr lang="it-IT" sz="2000" dirty="0" smtClean="0">
                <a:latin typeface="Trebuchet MS" pitchFamily="34" charset="0"/>
              </a:rPr>
              <a:t>espongano</a:t>
            </a:r>
            <a:r>
              <a:rPr lang="it-IT" sz="2000" dirty="0" smtClean="0"/>
              <a:t> </a:t>
            </a:r>
            <a:r>
              <a:rPr lang="it-IT" sz="2000" dirty="0" smtClean="0"/>
              <a:t>attraverso deviazioni dal progetto </a:t>
            </a:r>
            <a:r>
              <a:rPr lang="it-IT" sz="2000" dirty="0" smtClean="0"/>
              <a:t>che possono portare ad inconvenienti </a:t>
            </a:r>
            <a:r>
              <a:rPr lang="it-IT" sz="2000" dirty="0" smtClean="0"/>
              <a:t>(pericoli/rischi) per la </a:t>
            </a:r>
            <a:r>
              <a:rPr lang="it-IT" sz="2000" dirty="0" smtClean="0"/>
              <a:t>sicurezza </a:t>
            </a:r>
            <a:r>
              <a:rPr lang="it-IT" sz="2000" dirty="0" smtClean="0"/>
              <a:t>in fase di esercizio </a:t>
            </a:r>
          </a:p>
          <a:p>
            <a:endParaRPr lang="it-IT" sz="1050" dirty="0" smtClean="0"/>
          </a:p>
          <a:p>
            <a:r>
              <a:rPr lang="it-IT" sz="3200" dirty="0" smtClean="0">
                <a:solidFill>
                  <a:srgbClr val="FF0000"/>
                </a:solidFill>
                <a:latin typeface="Trebuchet MS" pitchFamily="34" charset="0"/>
              </a:rPr>
              <a:t>Caratteristiche</a:t>
            </a:r>
          </a:p>
          <a:p>
            <a:endParaRPr lang="it-IT" sz="2000" dirty="0" smtClean="0"/>
          </a:p>
          <a:p>
            <a:endParaRPr lang="it-IT" sz="2000" dirty="0" smtClean="0">
              <a:latin typeface="Trebuchet MS" pitchFamily="34" charset="0"/>
            </a:endParaRPr>
          </a:p>
          <a:p>
            <a:endParaRPr lang="it-IT" sz="2000" dirty="0" smtClean="0">
              <a:latin typeface="Trebuchet MS" pitchFamily="34" charset="0"/>
            </a:endParaRPr>
          </a:p>
          <a:p>
            <a:r>
              <a:rPr lang="it-IT" sz="2000" dirty="0" smtClean="0">
                <a:latin typeface="Trebuchet MS" pitchFamily="34" charset="0"/>
              </a:rPr>
              <a:t> </a:t>
            </a:r>
            <a:endParaRPr lang="it-IT" sz="2000" dirty="0">
              <a:latin typeface="Trebuchet MS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it-IT" sz="3000" b="1" dirty="0" err="1" smtClean="0">
                <a:solidFill>
                  <a:srgbClr val="006600"/>
                </a:solidFill>
                <a:latin typeface="+mn-lt"/>
              </a:rPr>
              <a:t>HazOp</a:t>
            </a:r>
            <a:r>
              <a:rPr lang="it-IT" sz="3000" b="1" dirty="0" smtClean="0">
                <a:solidFill>
                  <a:srgbClr val="006600"/>
                </a:solidFill>
                <a:latin typeface="+mn-lt"/>
              </a:rPr>
              <a:t> </a:t>
            </a:r>
            <a:endParaRPr kumimoji="0" lang="it-IT" sz="30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57200" y="4233208"/>
            <a:ext cx="8388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sz="2000" b="1" dirty="0" smtClean="0">
                <a:latin typeface="Trebuchet MS" pitchFamily="34" charset="0"/>
              </a:rPr>
              <a:t>  Checklist: </a:t>
            </a:r>
            <a:r>
              <a:rPr lang="it-IT" sz="2000" dirty="0" smtClean="0">
                <a:latin typeface="Trebuchet MS" pitchFamily="34" charset="0"/>
              </a:rPr>
              <a:t>serie predefinita di domande o argomenti da esaminare</a:t>
            </a:r>
          </a:p>
          <a:p>
            <a:pPr algn="just">
              <a:buFont typeface="Wingdings" pitchFamily="2" charset="2"/>
              <a:buChar char="Ø"/>
            </a:pPr>
            <a:endParaRPr lang="it-IT" sz="2000" dirty="0" smtClean="0">
              <a:latin typeface="Trebuchet MS" pitchFamily="34" charset="0"/>
            </a:endParaRPr>
          </a:p>
          <a:p>
            <a:pPr marL="355600" indent="-355600" algn="just">
              <a:buFont typeface="Wingdings" pitchFamily="2" charset="2"/>
              <a:buChar char="Ø"/>
            </a:pPr>
            <a:r>
              <a:rPr lang="it-IT" sz="2000" b="1" dirty="0" smtClean="0">
                <a:latin typeface="Trebuchet MS" pitchFamily="34" charset="0"/>
              </a:rPr>
              <a:t>Studio </a:t>
            </a:r>
            <a:r>
              <a:rPr lang="it-IT" sz="2000" b="1" dirty="0" smtClean="0">
                <a:latin typeface="Trebuchet MS" pitchFamily="34" charset="0"/>
              </a:rPr>
              <a:t>"</a:t>
            </a:r>
            <a:r>
              <a:rPr lang="it-IT" sz="2000" b="1" dirty="0" err="1" smtClean="0">
                <a:latin typeface="Trebuchet MS" pitchFamily="34" charset="0"/>
              </a:rPr>
              <a:t>What-if</a:t>
            </a:r>
            <a:r>
              <a:rPr lang="it-IT" sz="2000" b="1" dirty="0" smtClean="0">
                <a:latin typeface="Trebuchet MS" pitchFamily="34" charset="0"/>
              </a:rPr>
              <a:t>"</a:t>
            </a:r>
            <a:r>
              <a:rPr lang="it-IT" sz="2000" dirty="0" smtClean="0">
                <a:latin typeface="Trebuchet MS" pitchFamily="34" charset="0"/>
              </a:rPr>
              <a:t>: </a:t>
            </a:r>
            <a:r>
              <a:rPr lang="it-IT" sz="2000" dirty="0" smtClean="0">
                <a:latin typeface="Trebuchet MS" pitchFamily="34" charset="0"/>
              </a:rPr>
              <a:t>approccio di </a:t>
            </a:r>
            <a:r>
              <a:rPr lang="it-IT" sz="2000" dirty="0" smtClean="0">
                <a:latin typeface="Trebuchet MS" pitchFamily="34" charset="0"/>
              </a:rPr>
              <a:t>tipo </a:t>
            </a:r>
            <a:r>
              <a:rPr lang="it-IT" sz="2000" i="1" dirty="0" smtClean="0">
                <a:latin typeface="Trebuchet MS" pitchFamily="34" charset="0"/>
              </a:rPr>
              <a:t>brainstorming</a:t>
            </a:r>
            <a:r>
              <a:rPr lang="it-IT" sz="2000" dirty="0" smtClean="0">
                <a:latin typeface="Trebuchet MS" pitchFamily="34" charset="0"/>
              </a:rPr>
              <a:t>; si inizia con l’analizzare pericoli già noti al </a:t>
            </a:r>
            <a:r>
              <a:rPr lang="it-IT" sz="2000" i="1" dirty="0" smtClean="0">
                <a:latin typeface="Trebuchet MS" pitchFamily="34" charset="0"/>
              </a:rPr>
              <a:t>team</a:t>
            </a:r>
            <a:r>
              <a:rPr lang="it-IT" sz="2000" dirty="0" smtClean="0">
                <a:latin typeface="Trebuchet MS" pitchFamily="34" charset="0"/>
              </a:rPr>
              <a:t> di lavoro, per arrivare ad altri potenziali scenari incidentali. </a:t>
            </a:r>
            <a:r>
              <a:rPr lang="it-IT" sz="2000" dirty="0" smtClean="0">
                <a:latin typeface="Trebuchet MS" pitchFamily="34" charset="0"/>
              </a:rPr>
              <a:t>Si utilizzano standard di riferimenti internazionali</a:t>
            </a:r>
            <a:endParaRPr lang="it-IT" sz="2000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03263" y="457200"/>
            <a:ext cx="8229600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FMEA</a:t>
            </a:r>
            <a:endParaRPr kumimoji="0" lang="it-IT" sz="30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685800" y="1219200"/>
            <a:ext cx="8280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 smtClean="0"/>
              <a:t>Analizza </a:t>
            </a:r>
            <a:r>
              <a:rPr lang="it-IT" sz="2400" dirty="0" smtClean="0"/>
              <a:t>le modalità di guasto o di difetto di un processo, prodotto o </a:t>
            </a:r>
            <a:r>
              <a:rPr lang="it-IT" sz="2400" dirty="0" smtClean="0"/>
              <a:t>sistema</a:t>
            </a:r>
            <a:endParaRPr lang="it-IT" sz="2400" dirty="0" smtClean="0">
              <a:latin typeface="Trebuchet MS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33400" y="3342144"/>
            <a:ext cx="8280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 smtClean="0">
                <a:latin typeface="Trebuchet MS" pitchFamily="34" charset="0"/>
              </a:rPr>
              <a:t>Scompone il processo in </a:t>
            </a:r>
            <a:r>
              <a:rPr lang="it-IT" sz="2400" dirty="0" smtClean="0">
                <a:latin typeface="Trebuchet MS" pitchFamily="34" charset="0"/>
              </a:rPr>
              <a:t>esame in sottosistemi </a:t>
            </a:r>
            <a:r>
              <a:rPr lang="it-IT" sz="2400" dirty="0" smtClean="0">
                <a:latin typeface="Trebuchet MS" pitchFamily="34" charset="0"/>
              </a:rPr>
              <a:t>elementari </a:t>
            </a:r>
          </a:p>
          <a:p>
            <a:r>
              <a:rPr lang="it-IT" sz="2400" dirty="0" smtClean="0">
                <a:latin typeface="Trebuchet MS" pitchFamily="34" charset="0"/>
              </a:rPr>
              <a:t>Analizzare i </a:t>
            </a:r>
            <a:r>
              <a:rPr lang="it-IT" sz="2400" dirty="0" smtClean="0">
                <a:latin typeface="Trebuchet MS" pitchFamily="34" charset="0"/>
              </a:rPr>
              <a:t>guasti di ogni sottosistema, </a:t>
            </a:r>
            <a:r>
              <a:rPr lang="it-IT" sz="2400" dirty="0" smtClean="0">
                <a:latin typeface="Trebuchet MS" pitchFamily="34" charset="0"/>
              </a:rPr>
              <a:t>attraverso:</a:t>
            </a:r>
          </a:p>
          <a:p>
            <a:endParaRPr lang="it-IT" sz="2400" dirty="0" smtClean="0">
              <a:latin typeface="Trebuchet MS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>
                <a:latin typeface="Trebuchet MS" pitchFamily="34" charset="0"/>
              </a:rPr>
              <a:t>  individuazione dei possibili modi </a:t>
            </a:r>
            <a:r>
              <a:rPr lang="it-IT" sz="2400" dirty="0" smtClean="0">
                <a:latin typeface="Trebuchet MS" pitchFamily="34" charset="0"/>
              </a:rPr>
              <a:t>di </a:t>
            </a:r>
            <a:r>
              <a:rPr lang="it-IT" sz="2400" dirty="0" smtClean="0">
                <a:latin typeface="Trebuchet MS" pitchFamily="34" charset="0"/>
              </a:rPr>
              <a:t>guasto</a:t>
            </a:r>
            <a:endParaRPr lang="it-IT" sz="2400" dirty="0" smtClean="0">
              <a:latin typeface="Trebuchet MS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>
                <a:latin typeface="Trebuchet MS" pitchFamily="34" charset="0"/>
              </a:rPr>
              <a:t>  individuare </a:t>
            </a:r>
            <a:r>
              <a:rPr lang="it-IT" sz="2400" dirty="0" smtClean="0">
                <a:latin typeface="Trebuchet MS" pitchFamily="34" charset="0"/>
              </a:rPr>
              <a:t>le possibili cause </a:t>
            </a: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>
                <a:latin typeface="Trebuchet MS" pitchFamily="34" charset="0"/>
              </a:rPr>
              <a:t>  definire </a:t>
            </a:r>
            <a:r>
              <a:rPr lang="it-IT" sz="2400" dirty="0" smtClean="0">
                <a:latin typeface="Trebuchet MS" pitchFamily="34" charset="0"/>
              </a:rPr>
              <a:t>tutti i possibili effetti </a:t>
            </a:r>
          </a:p>
          <a:p>
            <a:pPr marL="273050" indent="-273050" algn="just">
              <a:buFont typeface="Arial" pitchFamily="34" charset="0"/>
              <a:buChar char="•"/>
            </a:pPr>
            <a:r>
              <a:rPr lang="it-IT" sz="2400" dirty="0" smtClean="0">
                <a:latin typeface="Trebuchet MS" pitchFamily="34" charset="0"/>
              </a:rPr>
              <a:t>Individuare e definire le misure di prevenzione</a:t>
            </a:r>
            <a:endParaRPr lang="it-IT" sz="2400" dirty="0">
              <a:latin typeface="Trebuchet MS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928763" y="2387025"/>
            <a:ext cx="32864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dirty="0" smtClean="0">
                <a:solidFill>
                  <a:srgbClr val="FF0000"/>
                </a:solidFill>
                <a:latin typeface="Trebuchet MS" pitchFamily="34" charset="0"/>
              </a:rPr>
              <a:t>Caratteristiche</a:t>
            </a:r>
            <a:endParaRPr lang="it-IT" sz="2000" dirty="0" smtClean="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790000" y="2786152"/>
            <a:ext cx="3564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1500" b="1" cap="none" spc="0" dirty="0" smtClean="0">
                <a:ln w="18000">
                  <a:solidFill>
                    <a:srgbClr val="FF00FF"/>
                  </a:solidFill>
                  <a:prstDash val="solid"/>
                  <a:miter lim="800000"/>
                </a:ln>
                <a:gradFill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FINE</a:t>
            </a:r>
            <a:endParaRPr lang="it-IT" sz="11500" b="1" cap="none" spc="0" dirty="0">
              <a:ln w="18000">
                <a:solidFill>
                  <a:srgbClr val="FF00FF"/>
                </a:solidFill>
                <a:prstDash val="solid"/>
                <a:miter lim="800000"/>
              </a:ln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600200" y="5181600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GRAZIE PER L’ATTENZIONE</a:t>
            </a:r>
            <a:endParaRPr lang="it-IT" sz="3200" dirty="0"/>
          </a:p>
        </p:txBody>
      </p:sp>
      <p:pic>
        <p:nvPicPr>
          <p:cNvPr id="6" name="Immagine 5" descr="Logo QMS - DE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0709" y="1219199"/>
            <a:ext cx="5382582" cy="9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99CC"/>
            </a:gs>
            <a:gs pos="100000">
              <a:srgbClr val="FF99FF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Front">
            <a:rot lat="19799999" lon="19439998" rev="0"/>
          </a:camera>
          <a:lightRig rig="legacyNormal2" dir="t"/>
        </a:scene3d>
        <a:sp3d extrusionH="354000" prstMaterial="legacyMatte">
          <a:bevelT w="13500" h="13500" prst="angle"/>
          <a:bevelB w="13500" h="13500" prst="angle"/>
          <a:extrusionClr>
            <a:srgbClr val="939676"/>
          </a:extrusionClr>
        </a:sp3d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99CC"/>
            </a:gs>
            <a:gs pos="100000">
              <a:srgbClr val="FF99FF"/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Front">
            <a:rot lat="19799999" lon="19439998" rev="0"/>
          </a:camera>
          <a:lightRig rig="legacyNormal2" dir="t"/>
        </a:scene3d>
        <a:sp3d extrusionH="354000" prstMaterial="legacyMatte">
          <a:bevelT w="13500" h="13500" prst="angle"/>
          <a:bevelB w="13500" h="13500" prst="angle"/>
          <a:extrusionClr>
            <a:srgbClr val="939676"/>
          </a:extrusionClr>
        </a:sp3d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6006</TotalTime>
  <Words>1266</Words>
  <Application>Microsoft Office PowerPoint</Application>
  <PresentationFormat>Presentazione su schermo (4:3)</PresentationFormat>
  <Paragraphs>216</Paragraphs>
  <Slides>19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1" baseType="lpstr">
      <vt:lpstr>Struttura predefinita</vt:lpstr>
      <vt:lpstr>Clip</vt:lpstr>
      <vt:lpstr>Diapositiva 1</vt:lpstr>
      <vt:lpstr>CENNI STORICI</vt:lpstr>
      <vt:lpstr>CENNI STORICI</vt:lpstr>
      <vt:lpstr>NORMATIVA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469</cp:revision>
  <cp:lastPrinted>2006-06-13T09:35:27Z</cp:lastPrinted>
  <dcterms:created xsi:type="dcterms:W3CDTF">1601-01-01T00:00:00Z</dcterms:created>
  <dcterms:modified xsi:type="dcterms:W3CDTF">2012-05-24T13:04:41Z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