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3" r:id="rId2"/>
  </p:sldMasterIdLst>
  <p:notesMasterIdLst>
    <p:notesMasterId r:id="rId5"/>
  </p:notesMasterIdLst>
  <p:handoutMasterIdLst>
    <p:handoutMasterId r:id="rId6"/>
  </p:handoutMasterIdLst>
  <p:sldIdLst>
    <p:sldId id="267" r:id="rId3"/>
    <p:sldId id="270" r:id="rId4"/>
  </p:sldIdLst>
  <p:sldSz cx="12801600" cy="9601200" type="A3"/>
  <p:notesSz cx="6718300" cy="9867900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396694" algn="ctr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793388" algn="ctr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190082" algn="ctr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586776" algn="ctr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1983470" algn="l" defTabSz="793388" rtl="0" eaLnBrk="1" latinLnBrk="0" hangingPunct="1"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380164" algn="l" defTabSz="793388" rtl="0" eaLnBrk="1" latinLnBrk="0" hangingPunct="1"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2776858" algn="l" defTabSz="793388" rtl="0" eaLnBrk="1" latinLnBrk="0" hangingPunct="1"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173552" algn="l" defTabSz="793388" rtl="0" eaLnBrk="1" latinLnBrk="0" hangingPunct="1">
      <a:defRPr sz="2500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333399"/>
    <a:srgbClr val="C5DEFD"/>
    <a:srgbClr val="E1E1FF"/>
    <a:srgbClr val="3399FF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099" autoAdjust="0"/>
    <p:restoredTop sz="94801" autoAdjust="0"/>
  </p:normalViewPr>
  <p:slideViewPr>
    <p:cSldViewPr snapToGrid="0">
      <p:cViewPr>
        <p:scale>
          <a:sx n="60" d="100"/>
          <a:sy n="60" d="100"/>
        </p:scale>
        <p:origin x="-1098" y="-558"/>
      </p:cViewPr>
      <p:guideLst>
        <p:guide orient="horz" pos="3018"/>
        <p:guide pos="40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1950" y="-96"/>
      </p:cViewPr>
      <p:guideLst>
        <p:guide orient="horz" pos="3111"/>
        <p:guide pos="2116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09534" cy="49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49" tIns="47626" rIns="95249" bIns="47626" numCol="1" anchor="t" anchorCtr="0" compatLnSpc="1">
            <a:prstTxWarp prst="textNoShape">
              <a:avLst/>
            </a:prstTxWarp>
          </a:bodyPr>
          <a:lstStyle>
            <a:lvl1pPr algn="l" defTabSz="955841"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525" y="1"/>
            <a:ext cx="2911696" cy="49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49" tIns="47626" rIns="95249" bIns="47626" numCol="1" anchor="t" anchorCtr="0" compatLnSpc="1">
            <a:prstTxWarp prst="textNoShape">
              <a:avLst/>
            </a:prstTxWarp>
          </a:bodyPr>
          <a:lstStyle>
            <a:lvl1pPr algn="r" defTabSz="955841"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312"/>
            <a:ext cx="2909534" cy="49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49" tIns="47626" rIns="95249" bIns="47626" numCol="1" anchor="b" anchorCtr="0" compatLnSpc="1">
            <a:prstTxWarp prst="textNoShape">
              <a:avLst/>
            </a:prstTxWarp>
          </a:bodyPr>
          <a:lstStyle>
            <a:lvl1pPr algn="l" defTabSz="955841"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525" y="9372312"/>
            <a:ext cx="2911696" cy="49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49" tIns="47626" rIns="95249" bIns="47626" numCol="1" anchor="b" anchorCtr="0" compatLnSpc="1">
            <a:prstTxWarp prst="textNoShape">
              <a:avLst/>
            </a:prstTxWarp>
          </a:bodyPr>
          <a:lstStyle>
            <a:lvl1pPr algn="r" defTabSz="955841">
              <a:defRPr sz="1200">
                <a:latin typeface="Arial" charset="0"/>
              </a:defRPr>
            </a:lvl1pPr>
          </a:lstStyle>
          <a:p>
            <a:fld id="{41B30501-19F4-4415-9F52-268AE163EB7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04911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09534" cy="49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2" tIns="49283" rIns="98562" bIns="49283" numCol="1" anchor="t" anchorCtr="0" compatLnSpc="1">
            <a:prstTxWarp prst="textNoShape">
              <a:avLst/>
            </a:prstTxWarp>
          </a:bodyPr>
          <a:lstStyle>
            <a:lvl1pPr algn="l" defTabSz="981910">
              <a:defRPr sz="16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525" y="1"/>
            <a:ext cx="2911696" cy="49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2" tIns="49283" rIns="98562" bIns="49283" numCol="1" anchor="t" anchorCtr="0" compatLnSpc="1">
            <a:prstTxWarp prst="textNoShape">
              <a:avLst/>
            </a:prstTxWarp>
          </a:bodyPr>
          <a:lstStyle>
            <a:lvl1pPr algn="r" defTabSz="981910">
              <a:defRPr sz="16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2950"/>
            <a:ext cx="4929187" cy="3697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185" y="4689448"/>
            <a:ext cx="5375936" cy="4437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2" tIns="49283" rIns="98562" bIns="492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312"/>
            <a:ext cx="2909534" cy="49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2" tIns="49283" rIns="98562" bIns="49283" numCol="1" anchor="b" anchorCtr="0" compatLnSpc="1">
            <a:prstTxWarp prst="textNoShape">
              <a:avLst/>
            </a:prstTxWarp>
          </a:bodyPr>
          <a:lstStyle>
            <a:lvl1pPr algn="l" defTabSz="981910">
              <a:defRPr sz="16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525" y="9372312"/>
            <a:ext cx="2911696" cy="49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562" tIns="49283" rIns="98562" bIns="49283" numCol="1" anchor="b" anchorCtr="0" compatLnSpc="1">
            <a:prstTxWarp prst="textNoShape">
              <a:avLst/>
            </a:prstTxWarp>
          </a:bodyPr>
          <a:lstStyle>
            <a:lvl1pPr algn="r" defTabSz="981910">
              <a:defRPr sz="1600">
                <a:latin typeface="Arial" charset="0"/>
              </a:defRPr>
            </a:lvl1pPr>
          </a:lstStyle>
          <a:p>
            <a:fld id="{D2A4D391-B996-43E0-BE67-38A684551F76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52050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396694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793388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190082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586776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1983470" algn="l" defTabSz="79338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380164" algn="l" defTabSz="79338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776858" algn="l" defTabSz="79338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173552" algn="l" defTabSz="79338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0">
          <a:blip r:embed="rId2" cstate="print"/>
          <a:srcRect/>
          <a:stretch>
            <a:fillRect b="-2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FEDERCHIMICA+Conf_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0990" y="437830"/>
            <a:ext cx="206431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TAGET~1\AppData\Local\Temp\notesF4A843\Logo AIDIC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277" y="437830"/>
            <a:ext cx="879667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30" t="4938" r="7819" b="11934"/>
          <a:stretch/>
        </p:blipFill>
        <p:spPr bwMode="auto">
          <a:xfrm>
            <a:off x="11770556" y="426499"/>
            <a:ext cx="472908" cy="46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4432" y="390499"/>
            <a:ext cx="1040487" cy="5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9677" y="2240660"/>
            <a:ext cx="11522246" cy="6335710"/>
          </a:xfrm>
          <a:prstGeom prst="rect">
            <a:avLst/>
          </a:prstGeom>
        </p:spPr>
        <p:txBody>
          <a:bodyPr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7427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10582" y="6170369"/>
            <a:ext cx="10882570" cy="1905701"/>
          </a:xfrm>
          <a:prstGeom prst="rect">
            <a:avLst/>
          </a:prstGeom>
        </p:spPr>
        <p:txBody>
          <a:bodyPr lIns="79339" tIns="39669" rIns="79339" bIns="39669" anchor="t"/>
          <a:lstStyle>
            <a:lvl1pPr algn="l">
              <a:defRPr sz="35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10582" y="4069393"/>
            <a:ext cx="10882570" cy="2100976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1700"/>
            </a:lvl1pPr>
            <a:lvl2pPr marL="396694" indent="0">
              <a:buNone/>
              <a:defRPr sz="1600"/>
            </a:lvl2pPr>
            <a:lvl3pPr marL="793388" indent="0">
              <a:buNone/>
              <a:defRPr sz="1300"/>
            </a:lvl3pPr>
            <a:lvl4pPr marL="1190082" indent="0">
              <a:buNone/>
              <a:defRPr sz="1200"/>
            </a:lvl4pPr>
            <a:lvl5pPr marL="1586776" indent="0">
              <a:buNone/>
              <a:defRPr sz="1200"/>
            </a:lvl5pPr>
            <a:lvl6pPr marL="1983470" indent="0">
              <a:buNone/>
              <a:defRPr sz="1200"/>
            </a:lvl6pPr>
            <a:lvl7pPr marL="2380164" indent="0">
              <a:buNone/>
              <a:defRPr sz="1200"/>
            </a:lvl7pPr>
            <a:lvl8pPr marL="2776858" indent="0">
              <a:buNone/>
              <a:defRPr sz="1200"/>
            </a:lvl8pPr>
            <a:lvl9pPr marL="3173552" indent="0">
              <a:buNone/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36193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39677" y="2240660"/>
            <a:ext cx="5696619" cy="6335710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65306" y="2240660"/>
            <a:ext cx="5696618" cy="6335710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8176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9677" y="2149437"/>
            <a:ext cx="5656303" cy="895124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2100" b="1"/>
            </a:lvl1pPr>
            <a:lvl2pPr marL="396694" indent="0">
              <a:buNone/>
              <a:defRPr sz="1700" b="1"/>
            </a:lvl2pPr>
            <a:lvl3pPr marL="793388" indent="0">
              <a:buNone/>
              <a:defRPr sz="1600" b="1"/>
            </a:lvl3pPr>
            <a:lvl4pPr marL="1190082" indent="0">
              <a:buNone/>
              <a:defRPr sz="1300" b="1"/>
            </a:lvl4pPr>
            <a:lvl5pPr marL="1586776" indent="0">
              <a:buNone/>
              <a:defRPr sz="1300" b="1"/>
            </a:lvl5pPr>
            <a:lvl6pPr marL="1983470" indent="0">
              <a:buNone/>
              <a:defRPr sz="1300" b="1"/>
            </a:lvl6pPr>
            <a:lvl7pPr marL="2380164" indent="0">
              <a:buNone/>
              <a:defRPr sz="1300" b="1"/>
            </a:lvl7pPr>
            <a:lvl8pPr marL="2776858" indent="0">
              <a:buNone/>
              <a:defRPr sz="1300" b="1"/>
            </a:lvl8pPr>
            <a:lvl9pPr marL="3173552" indent="0">
              <a:buNone/>
              <a:defRPr sz="1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9677" y="3044560"/>
            <a:ext cx="5656303" cy="553180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02933" y="2149437"/>
            <a:ext cx="5658990" cy="895124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2100" b="1"/>
            </a:lvl1pPr>
            <a:lvl2pPr marL="396694" indent="0">
              <a:buNone/>
              <a:defRPr sz="1700" b="1"/>
            </a:lvl2pPr>
            <a:lvl3pPr marL="793388" indent="0">
              <a:buNone/>
              <a:defRPr sz="1600" b="1"/>
            </a:lvl3pPr>
            <a:lvl4pPr marL="1190082" indent="0">
              <a:buNone/>
              <a:defRPr sz="1300" b="1"/>
            </a:lvl4pPr>
            <a:lvl5pPr marL="1586776" indent="0">
              <a:buNone/>
              <a:defRPr sz="1300" b="1"/>
            </a:lvl5pPr>
            <a:lvl6pPr marL="1983470" indent="0">
              <a:buNone/>
              <a:defRPr sz="1300" b="1"/>
            </a:lvl6pPr>
            <a:lvl7pPr marL="2380164" indent="0">
              <a:buNone/>
              <a:defRPr sz="1300" b="1"/>
            </a:lvl7pPr>
            <a:lvl8pPr marL="2776858" indent="0">
              <a:buNone/>
              <a:defRPr sz="1300" b="1"/>
            </a:lvl8pPr>
            <a:lvl9pPr marL="3173552" indent="0">
              <a:buNone/>
              <a:defRPr sz="1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502933" y="3044560"/>
            <a:ext cx="5658990" cy="553180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6182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3021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2958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1996"/>
            <a:ext cx="4211654" cy="1627756"/>
          </a:xfrm>
          <a:prstGeom prst="rect">
            <a:avLst/>
          </a:prstGeom>
        </p:spPr>
        <p:txBody>
          <a:bodyPr lIns="79339" tIns="39669" rIns="79339" bIns="39669"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4532" y="381995"/>
            <a:ext cx="7157393" cy="8194374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9677" y="2009754"/>
            <a:ext cx="4211654" cy="6566617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1200"/>
            </a:lvl1pPr>
            <a:lvl2pPr marL="396694" indent="0">
              <a:buNone/>
              <a:defRPr sz="1100"/>
            </a:lvl2pPr>
            <a:lvl3pPr marL="793388" indent="0">
              <a:buNone/>
              <a:defRPr sz="800"/>
            </a:lvl3pPr>
            <a:lvl4pPr marL="1190082" indent="0">
              <a:buNone/>
              <a:defRPr sz="800"/>
            </a:lvl4pPr>
            <a:lvl5pPr marL="1586776" indent="0">
              <a:buNone/>
              <a:defRPr sz="800"/>
            </a:lvl5pPr>
            <a:lvl6pPr marL="1983470" indent="0">
              <a:buNone/>
              <a:defRPr sz="800"/>
            </a:lvl6pPr>
            <a:lvl7pPr marL="2380164" indent="0">
              <a:buNone/>
              <a:defRPr sz="800"/>
            </a:lvl7pPr>
            <a:lvl8pPr marL="2776858" indent="0">
              <a:buNone/>
              <a:defRPr sz="800"/>
            </a:lvl8pPr>
            <a:lvl9pPr marL="3173552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168953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8984" y="6720556"/>
            <a:ext cx="7681498" cy="793923"/>
          </a:xfrm>
          <a:prstGeom prst="rect">
            <a:avLst/>
          </a:prstGeom>
        </p:spPr>
        <p:txBody>
          <a:bodyPr lIns="79339" tIns="39669" rIns="79339" bIns="39669"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508984" y="858065"/>
            <a:ext cx="7681498" cy="5759865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2800"/>
            </a:lvl1pPr>
            <a:lvl2pPr marL="396694" indent="0">
              <a:buNone/>
              <a:defRPr sz="2400"/>
            </a:lvl2pPr>
            <a:lvl3pPr marL="793388" indent="0">
              <a:buNone/>
              <a:defRPr sz="2100"/>
            </a:lvl3pPr>
            <a:lvl4pPr marL="1190082" indent="0">
              <a:buNone/>
              <a:defRPr sz="1700"/>
            </a:lvl4pPr>
            <a:lvl5pPr marL="1586776" indent="0">
              <a:buNone/>
              <a:defRPr sz="1700"/>
            </a:lvl5pPr>
            <a:lvl6pPr marL="1983470" indent="0">
              <a:buNone/>
              <a:defRPr sz="1700"/>
            </a:lvl6pPr>
            <a:lvl7pPr marL="2380164" indent="0">
              <a:buNone/>
              <a:defRPr sz="1700"/>
            </a:lvl7pPr>
            <a:lvl8pPr marL="2776858" indent="0">
              <a:buNone/>
              <a:defRPr sz="1700"/>
            </a:lvl8pPr>
            <a:lvl9pPr marL="3173552" indent="0">
              <a:buNone/>
              <a:defRPr sz="17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508984" y="7514479"/>
            <a:ext cx="7681498" cy="1126031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1200"/>
            </a:lvl1pPr>
            <a:lvl2pPr marL="396694" indent="0">
              <a:buNone/>
              <a:defRPr sz="1100"/>
            </a:lvl2pPr>
            <a:lvl3pPr marL="793388" indent="0">
              <a:buNone/>
              <a:defRPr sz="800"/>
            </a:lvl3pPr>
            <a:lvl4pPr marL="1190082" indent="0">
              <a:buNone/>
              <a:defRPr sz="800"/>
            </a:lvl4pPr>
            <a:lvl5pPr marL="1586776" indent="0">
              <a:buNone/>
              <a:defRPr sz="800"/>
            </a:lvl5pPr>
            <a:lvl6pPr marL="1983470" indent="0">
              <a:buNone/>
              <a:defRPr sz="800"/>
            </a:lvl6pPr>
            <a:lvl7pPr marL="2380164" indent="0">
              <a:buNone/>
              <a:defRPr sz="800"/>
            </a:lvl7pPr>
            <a:lvl8pPr marL="2776858" indent="0">
              <a:buNone/>
              <a:defRPr sz="800"/>
            </a:lvl8pPr>
            <a:lvl9pPr marL="3173552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158734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39677" y="2240660"/>
            <a:ext cx="11522246" cy="6335710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0015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82033" y="384846"/>
            <a:ext cx="2879890" cy="8191523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39677" y="384846"/>
            <a:ext cx="8513347" cy="8191523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40949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0">
          <a:blip r:embed="rId2" cstate="print"/>
          <a:srcRect/>
          <a:stretch>
            <a:fillRect b="-2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EDERCHIMICA+Conf_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6838" y="533084"/>
            <a:ext cx="1603224" cy="36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9677" y="2240660"/>
            <a:ext cx="11522246" cy="6335710"/>
          </a:xfrm>
          <a:prstGeom prst="rect">
            <a:avLst/>
          </a:prstGeom>
        </p:spPr>
        <p:txBody>
          <a:bodyPr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14142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10582" y="6170369"/>
            <a:ext cx="10882570" cy="1905701"/>
          </a:xfrm>
          <a:prstGeom prst="rect">
            <a:avLst/>
          </a:prstGeom>
        </p:spPr>
        <p:txBody>
          <a:bodyPr lIns="79339" tIns="39669" rIns="79339" bIns="39669" anchor="t"/>
          <a:lstStyle>
            <a:lvl1pPr algn="l">
              <a:defRPr sz="35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10582" y="4069393"/>
            <a:ext cx="10882570" cy="2100976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1700"/>
            </a:lvl1pPr>
            <a:lvl2pPr marL="396694" indent="0">
              <a:buNone/>
              <a:defRPr sz="1600"/>
            </a:lvl2pPr>
            <a:lvl3pPr marL="793388" indent="0">
              <a:buNone/>
              <a:defRPr sz="1300"/>
            </a:lvl3pPr>
            <a:lvl4pPr marL="1190082" indent="0">
              <a:buNone/>
              <a:defRPr sz="1200"/>
            </a:lvl4pPr>
            <a:lvl5pPr marL="1586776" indent="0">
              <a:buNone/>
              <a:defRPr sz="1200"/>
            </a:lvl5pPr>
            <a:lvl6pPr marL="1983470" indent="0">
              <a:buNone/>
              <a:defRPr sz="1200"/>
            </a:lvl6pPr>
            <a:lvl7pPr marL="2380164" indent="0">
              <a:buNone/>
              <a:defRPr sz="1200"/>
            </a:lvl7pPr>
            <a:lvl8pPr marL="2776858" indent="0">
              <a:buNone/>
              <a:defRPr sz="1200"/>
            </a:lvl8pPr>
            <a:lvl9pPr marL="3173552" indent="0">
              <a:buNone/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880117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39677" y="2240660"/>
            <a:ext cx="5696619" cy="6335710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65306" y="2240660"/>
            <a:ext cx="5696618" cy="6335710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705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9677" y="2149437"/>
            <a:ext cx="5656303" cy="895124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2100" b="1"/>
            </a:lvl1pPr>
            <a:lvl2pPr marL="396694" indent="0">
              <a:buNone/>
              <a:defRPr sz="1700" b="1"/>
            </a:lvl2pPr>
            <a:lvl3pPr marL="793388" indent="0">
              <a:buNone/>
              <a:defRPr sz="1600" b="1"/>
            </a:lvl3pPr>
            <a:lvl4pPr marL="1190082" indent="0">
              <a:buNone/>
              <a:defRPr sz="1300" b="1"/>
            </a:lvl4pPr>
            <a:lvl5pPr marL="1586776" indent="0">
              <a:buNone/>
              <a:defRPr sz="1300" b="1"/>
            </a:lvl5pPr>
            <a:lvl6pPr marL="1983470" indent="0">
              <a:buNone/>
              <a:defRPr sz="1300" b="1"/>
            </a:lvl6pPr>
            <a:lvl7pPr marL="2380164" indent="0">
              <a:buNone/>
              <a:defRPr sz="1300" b="1"/>
            </a:lvl7pPr>
            <a:lvl8pPr marL="2776858" indent="0">
              <a:buNone/>
              <a:defRPr sz="1300" b="1"/>
            </a:lvl8pPr>
            <a:lvl9pPr marL="3173552" indent="0">
              <a:buNone/>
              <a:defRPr sz="1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9677" y="3044560"/>
            <a:ext cx="5656303" cy="553180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02933" y="2149437"/>
            <a:ext cx="5658990" cy="895124"/>
          </a:xfrm>
          <a:prstGeom prst="rect">
            <a:avLst/>
          </a:prstGeom>
        </p:spPr>
        <p:txBody>
          <a:bodyPr lIns="79339" tIns="39669" rIns="79339" bIns="39669" anchor="b"/>
          <a:lstStyle>
            <a:lvl1pPr marL="0" indent="0">
              <a:buNone/>
              <a:defRPr sz="2100" b="1"/>
            </a:lvl1pPr>
            <a:lvl2pPr marL="396694" indent="0">
              <a:buNone/>
              <a:defRPr sz="1700" b="1"/>
            </a:lvl2pPr>
            <a:lvl3pPr marL="793388" indent="0">
              <a:buNone/>
              <a:defRPr sz="1600" b="1"/>
            </a:lvl3pPr>
            <a:lvl4pPr marL="1190082" indent="0">
              <a:buNone/>
              <a:defRPr sz="1300" b="1"/>
            </a:lvl4pPr>
            <a:lvl5pPr marL="1586776" indent="0">
              <a:buNone/>
              <a:defRPr sz="1300" b="1"/>
            </a:lvl5pPr>
            <a:lvl6pPr marL="1983470" indent="0">
              <a:buNone/>
              <a:defRPr sz="1300" b="1"/>
            </a:lvl6pPr>
            <a:lvl7pPr marL="2380164" indent="0">
              <a:buNone/>
              <a:defRPr sz="1300" b="1"/>
            </a:lvl7pPr>
            <a:lvl8pPr marL="2776858" indent="0">
              <a:buNone/>
              <a:defRPr sz="1300" b="1"/>
            </a:lvl8pPr>
            <a:lvl9pPr marL="3173552" indent="0">
              <a:buNone/>
              <a:defRPr sz="1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502933" y="3044560"/>
            <a:ext cx="5658990" cy="5531809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55890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94209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02582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1996"/>
            <a:ext cx="4211654" cy="1627756"/>
          </a:xfrm>
          <a:prstGeom prst="rect">
            <a:avLst/>
          </a:prstGeom>
        </p:spPr>
        <p:txBody>
          <a:bodyPr lIns="79339" tIns="39669" rIns="79339" bIns="39669"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4532" y="381995"/>
            <a:ext cx="7157393" cy="8194374"/>
          </a:xfrm>
          <a:prstGeom prst="rect">
            <a:avLst/>
          </a:prstGeom>
        </p:spPr>
        <p:txBody>
          <a:bodyPr lIns="79339" tIns="39669" rIns="79339" bIns="39669"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9677" y="2009754"/>
            <a:ext cx="4211654" cy="6566617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1200"/>
            </a:lvl1pPr>
            <a:lvl2pPr marL="396694" indent="0">
              <a:buNone/>
              <a:defRPr sz="1100"/>
            </a:lvl2pPr>
            <a:lvl3pPr marL="793388" indent="0">
              <a:buNone/>
              <a:defRPr sz="800"/>
            </a:lvl3pPr>
            <a:lvl4pPr marL="1190082" indent="0">
              <a:buNone/>
              <a:defRPr sz="800"/>
            </a:lvl4pPr>
            <a:lvl5pPr marL="1586776" indent="0">
              <a:buNone/>
              <a:defRPr sz="800"/>
            </a:lvl5pPr>
            <a:lvl6pPr marL="1983470" indent="0">
              <a:buNone/>
              <a:defRPr sz="800"/>
            </a:lvl6pPr>
            <a:lvl7pPr marL="2380164" indent="0">
              <a:buNone/>
              <a:defRPr sz="800"/>
            </a:lvl7pPr>
            <a:lvl8pPr marL="2776858" indent="0">
              <a:buNone/>
              <a:defRPr sz="800"/>
            </a:lvl8pPr>
            <a:lvl9pPr marL="3173552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286064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8984" y="6720556"/>
            <a:ext cx="7681498" cy="793923"/>
          </a:xfrm>
          <a:prstGeom prst="rect">
            <a:avLst/>
          </a:prstGeom>
        </p:spPr>
        <p:txBody>
          <a:bodyPr lIns="79339" tIns="39669" rIns="79339" bIns="39669"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508984" y="858065"/>
            <a:ext cx="7681498" cy="5759865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2800"/>
            </a:lvl1pPr>
            <a:lvl2pPr marL="396694" indent="0">
              <a:buNone/>
              <a:defRPr sz="2400"/>
            </a:lvl2pPr>
            <a:lvl3pPr marL="793388" indent="0">
              <a:buNone/>
              <a:defRPr sz="2100"/>
            </a:lvl3pPr>
            <a:lvl4pPr marL="1190082" indent="0">
              <a:buNone/>
              <a:defRPr sz="1700"/>
            </a:lvl4pPr>
            <a:lvl5pPr marL="1586776" indent="0">
              <a:buNone/>
              <a:defRPr sz="1700"/>
            </a:lvl5pPr>
            <a:lvl6pPr marL="1983470" indent="0">
              <a:buNone/>
              <a:defRPr sz="1700"/>
            </a:lvl6pPr>
            <a:lvl7pPr marL="2380164" indent="0">
              <a:buNone/>
              <a:defRPr sz="1700"/>
            </a:lvl7pPr>
            <a:lvl8pPr marL="2776858" indent="0">
              <a:buNone/>
              <a:defRPr sz="1700"/>
            </a:lvl8pPr>
            <a:lvl9pPr marL="3173552" indent="0">
              <a:buNone/>
              <a:defRPr sz="17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508984" y="7514479"/>
            <a:ext cx="7681498" cy="1126031"/>
          </a:xfrm>
          <a:prstGeom prst="rect">
            <a:avLst/>
          </a:prstGeom>
        </p:spPr>
        <p:txBody>
          <a:bodyPr lIns="79339" tIns="39669" rIns="79339" bIns="39669"/>
          <a:lstStyle>
            <a:lvl1pPr marL="0" indent="0">
              <a:buNone/>
              <a:defRPr sz="1200"/>
            </a:lvl1pPr>
            <a:lvl2pPr marL="396694" indent="0">
              <a:buNone/>
              <a:defRPr sz="1100"/>
            </a:lvl2pPr>
            <a:lvl3pPr marL="793388" indent="0">
              <a:buNone/>
              <a:defRPr sz="800"/>
            </a:lvl3pPr>
            <a:lvl4pPr marL="1190082" indent="0">
              <a:buNone/>
              <a:defRPr sz="800"/>
            </a:lvl4pPr>
            <a:lvl5pPr marL="1586776" indent="0">
              <a:buNone/>
              <a:defRPr sz="800"/>
            </a:lvl5pPr>
            <a:lvl6pPr marL="1983470" indent="0">
              <a:buNone/>
              <a:defRPr sz="800"/>
            </a:lvl6pPr>
            <a:lvl7pPr marL="2380164" indent="0">
              <a:buNone/>
              <a:defRPr sz="800"/>
            </a:lvl7pPr>
            <a:lvl8pPr marL="2776858" indent="0">
              <a:buNone/>
              <a:defRPr sz="800"/>
            </a:lvl8pPr>
            <a:lvl9pPr marL="3173552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864159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9677" y="384848"/>
            <a:ext cx="11522246" cy="1599249"/>
          </a:xfrm>
          <a:prstGeom prst="rect">
            <a:avLst/>
          </a:prstGeom>
        </p:spPr>
        <p:txBody>
          <a:bodyPr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39677" y="2240660"/>
            <a:ext cx="11522246" cy="6335710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58366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82033" y="384846"/>
            <a:ext cx="2879890" cy="8191523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39677" y="384846"/>
            <a:ext cx="8513347" cy="8191523"/>
          </a:xfrm>
          <a:prstGeom prst="rect">
            <a:avLst/>
          </a:prstGeom>
        </p:spPr>
        <p:txBody>
          <a:bodyPr vert="eaVert" lIns="79339" tIns="39669" rIns="79339" bIns="39669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8714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 b="-2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396694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793388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190082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586776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296144" indent="-296144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4627" indent="-247933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90357" indent="-196971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387051" indent="-196971" algn="l" rtl="0" fontAlgn="base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83745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80439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577133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2973827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370521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6694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3388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0082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86776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3470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80164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76858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552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 b="-2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396694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793388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190082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586776" algn="ctr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296144" indent="-296144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4627" indent="-247933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990357" indent="-196971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387051" indent="-196971" algn="l" rtl="0" fontAlgn="base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4pPr>
      <a:lvl5pPr marL="1783745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180439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577133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2973827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370521" indent="-196971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6694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3388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0082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86776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3470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80164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76858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552" algn="l" defTabSz="7933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derchimica.it/DALEGGERE/Eventi/AgendaFederchimica/14-09-05/3%C2%B0_Workshop_del_Programma_PhD.aspx" TargetMode="External"/><Relationship Id="rId2" Type="http://schemas.openxmlformats.org/officeDocument/2006/relationships/hyperlink" Target="http://www.federchimica.it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rpaonline.it/?page=wk_orario" TargetMode="External"/><Relationship Id="rId4" Type="http://schemas.openxmlformats.org/officeDocument/2006/relationships/hyperlink" Target="http://www.gasparionline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7106980" y="6724745"/>
            <a:ext cx="5222996" cy="109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9328" tIns="39663" rIns="79328" bIns="39663"/>
          <a:lstStyle/>
          <a:p>
            <a:pPr defTabSz="515152"/>
            <a:r>
              <a:rPr lang="it-IT" sz="1800" b="1" dirty="0" smtClean="0">
                <a:solidFill>
                  <a:schemeClr val="accent2"/>
                </a:solidFill>
                <a:latin typeface="+mj-lt"/>
              </a:rPr>
              <a:t>01 Ottobre 2015</a:t>
            </a:r>
          </a:p>
          <a:p>
            <a:pPr defTabSz="515152"/>
            <a:endParaRPr lang="it-IT" sz="1600" b="1" dirty="0">
              <a:solidFill>
                <a:schemeClr val="accent2"/>
              </a:solidFill>
              <a:latin typeface="+mj-lt"/>
            </a:endParaRPr>
          </a:p>
          <a:p>
            <a:pPr defTabSz="515152"/>
            <a:r>
              <a:rPr lang="it-IT" sz="1800" b="1" dirty="0" smtClean="0">
                <a:solidFill>
                  <a:schemeClr val="accent2"/>
                </a:solidFill>
                <a:latin typeface="+mj-lt"/>
              </a:rPr>
              <a:t>Università  degli Studi dell'Aquila</a:t>
            </a:r>
          </a:p>
          <a:p>
            <a:pPr defTabSz="515152"/>
            <a:r>
              <a:rPr lang="it-IT" sz="1600" dirty="0" smtClean="0">
                <a:solidFill>
                  <a:schemeClr val="accent2"/>
                </a:solidFill>
                <a:latin typeface="+mj-lt"/>
              </a:rPr>
              <a:t>Aula Magna</a:t>
            </a:r>
            <a:endParaRPr lang="it-IT" sz="1600" dirty="0">
              <a:solidFill>
                <a:schemeClr val="accent2"/>
              </a:solidFill>
              <a:latin typeface="+mj-lt"/>
            </a:endParaRPr>
          </a:p>
          <a:p>
            <a:pPr defTabSz="515152">
              <a:spcBef>
                <a:spcPts val="600"/>
              </a:spcBef>
            </a:pPr>
            <a:endParaRPr lang="it-IT" sz="1600" dirty="0" smtClean="0">
              <a:solidFill>
                <a:schemeClr val="accent2"/>
              </a:solidFill>
              <a:latin typeface="+mj-lt"/>
            </a:endParaRPr>
          </a:p>
          <a:p>
            <a:pPr defTabSz="515152">
              <a:spcBef>
                <a:spcPts val="600"/>
              </a:spcBef>
            </a:pPr>
            <a:endParaRPr lang="it-IT" sz="1600" dirty="0" smtClean="0">
              <a:solidFill>
                <a:schemeClr val="accent2"/>
              </a:solidFill>
            </a:endParaRPr>
          </a:p>
          <a:p>
            <a:pPr defTabSz="515152">
              <a:spcBef>
                <a:spcPts val="600"/>
              </a:spcBef>
            </a:pPr>
            <a:r>
              <a:rPr lang="it-IT" sz="1600" dirty="0" smtClean="0">
                <a:solidFill>
                  <a:schemeClr val="accent2"/>
                </a:solidFill>
              </a:rPr>
              <a:t>DIIE, </a:t>
            </a:r>
            <a:r>
              <a:rPr lang="it-IT" sz="1600" dirty="0" err="1" smtClean="0">
                <a:solidFill>
                  <a:schemeClr val="accent2"/>
                </a:solidFill>
              </a:rPr>
              <a:t>Monteluco</a:t>
            </a:r>
            <a:r>
              <a:rPr lang="it-IT" sz="1600" dirty="0" smtClean="0">
                <a:solidFill>
                  <a:schemeClr val="accent2"/>
                </a:solidFill>
              </a:rPr>
              <a:t> di Roio</a:t>
            </a:r>
            <a:endParaRPr lang="it-IT" sz="1600" dirty="0">
              <a:solidFill>
                <a:schemeClr val="accent2"/>
              </a:solidFill>
            </a:endParaRPr>
          </a:p>
          <a:p>
            <a:pPr defTabSz="515152"/>
            <a:r>
              <a:rPr lang="it-IT" sz="1600" dirty="0" smtClean="0">
                <a:solidFill>
                  <a:schemeClr val="accent2"/>
                </a:solidFill>
              </a:rPr>
              <a:t>L'Aquila</a:t>
            </a:r>
            <a:endParaRPr lang="it-IT" sz="1600" dirty="0">
              <a:solidFill>
                <a:schemeClr val="accent2"/>
              </a:solidFill>
            </a:endParaRPr>
          </a:p>
          <a:p>
            <a:pPr defTabSz="515152"/>
            <a:endParaRPr lang="it-IT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64889" name="Text Box 225"/>
          <p:cNvSpPr txBox="1">
            <a:spLocks noChangeArrowheads="1"/>
          </p:cNvSpPr>
          <p:nvPr/>
        </p:nvSpPr>
        <p:spPr bwMode="auto">
          <a:xfrm>
            <a:off x="6965086" y="2298209"/>
            <a:ext cx="5570296" cy="3275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911" tIns="36958" rIns="73911" bIns="36958">
            <a:spAutoFit/>
          </a:bodyPr>
          <a:lstStyle>
            <a:lvl1pPr algn="l" defTabSz="8509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8509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8509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8509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8509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it-IT" sz="2800" b="1" dirty="0">
                <a:solidFill>
                  <a:schemeClr val="accent2"/>
                </a:solidFill>
              </a:rPr>
              <a:t>4</a:t>
            </a:r>
            <a:r>
              <a:rPr lang="it-IT" sz="2800" b="1" dirty="0" smtClean="0">
                <a:solidFill>
                  <a:schemeClr val="accent2"/>
                </a:solidFill>
              </a:rPr>
              <a:t>° Workshop del </a:t>
            </a:r>
          </a:p>
          <a:p>
            <a:pPr algn="ctr"/>
            <a:r>
              <a:rPr lang="it-IT" sz="2800" b="1" dirty="0">
                <a:solidFill>
                  <a:schemeClr val="accent2"/>
                </a:solidFill>
              </a:rPr>
              <a:t>"</a:t>
            </a:r>
            <a:r>
              <a:rPr lang="it-IT" sz="2800" b="1" dirty="0" smtClean="0">
                <a:solidFill>
                  <a:schemeClr val="accent2"/>
                </a:solidFill>
              </a:rPr>
              <a:t>Programma </a:t>
            </a:r>
            <a:r>
              <a:rPr lang="it-IT" sz="2800" b="1" dirty="0" err="1" smtClean="0">
                <a:solidFill>
                  <a:schemeClr val="accent2"/>
                </a:solidFill>
              </a:rPr>
              <a:t>PhD</a:t>
            </a:r>
            <a:r>
              <a:rPr lang="it-IT" sz="2800" b="1" dirty="0">
                <a:solidFill>
                  <a:schemeClr val="accent2"/>
                </a:solidFill>
              </a:rPr>
              <a:t>"</a:t>
            </a:r>
            <a:endParaRPr lang="it-IT" sz="2800" b="1" dirty="0" smtClean="0">
              <a:solidFill>
                <a:schemeClr val="accent2"/>
              </a:solidFill>
            </a:endParaRPr>
          </a:p>
          <a:p>
            <a:pPr algn="ctr"/>
            <a:endParaRPr lang="it-IT" sz="2800" b="1" dirty="0">
              <a:solidFill>
                <a:schemeClr val="accent2"/>
              </a:solidFill>
            </a:endParaRPr>
          </a:p>
          <a:p>
            <a:pPr algn="ctr"/>
            <a:r>
              <a:rPr lang="it-IT" sz="2800" b="1" dirty="0">
                <a:solidFill>
                  <a:schemeClr val="accent2"/>
                </a:solidFill>
              </a:rPr>
              <a:t>"</a:t>
            </a:r>
            <a:r>
              <a:rPr lang="it-IT" sz="2400" b="1" dirty="0" smtClean="0">
                <a:solidFill>
                  <a:schemeClr val="accent2"/>
                </a:solidFill>
              </a:rPr>
              <a:t>La formazione post </a:t>
            </a:r>
            <a:r>
              <a:rPr lang="it-IT" sz="2400" b="1" dirty="0" err="1" smtClean="0">
                <a:solidFill>
                  <a:schemeClr val="accent2"/>
                </a:solidFill>
              </a:rPr>
              <a:t>lauream</a:t>
            </a:r>
            <a:r>
              <a:rPr lang="it-IT" sz="2400" b="1" dirty="0" smtClean="0">
                <a:solidFill>
                  <a:schemeClr val="accent2"/>
                </a:solidFill>
              </a:rPr>
              <a:t> e il mondo del lavoro</a:t>
            </a:r>
          </a:p>
          <a:p>
            <a:pPr algn="ctr"/>
            <a:r>
              <a:rPr lang="it-IT" sz="2400" b="1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r>
              <a:rPr lang="it-IT" sz="2400" b="1" dirty="0" smtClean="0">
                <a:solidFill>
                  <a:schemeClr val="accent2"/>
                </a:solidFill>
              </a:rPr>
              <a:t>Nell'Industria Chimica, </a:t>
            </a:r>
          </a:p>
          <a:p>
            <a:pPr algn="ctr"/>
            <a:r>
              <a:rPr lang="it-IT" sz="2400" b="1" dirty="0" smtClean="0">
                <a:solidFill>
                  <a:schemeClr val="accent2"/>
                </a:solidFill>
              </a:rPr>
              <a:t>chi fa Ricerca… fa Carriera?</a:t>
            </a:r>
            <a:r>
              <a:rPr lang="it-IT" sz="2400" b="1" dirty="0">
                <a:solidFill>
                  <a:schemeClr val="accent2"/>
                </a:solidFill>
              </a:rPr>
              <a:t>"</a:t>
            </a:r>
          </a:p>
        </p:txBody>
      </p:sp>
      <p:sp>
        <p:nvSpPr>
          <p:cNvPr id="164886" name="Text Box 4"/>
          <p:cNvSpPr txBox="1">
            <a:spLocks noChangeArrowheads="1"/>
          </p:cNvSpPr>
          <p:nvPr/>
        </p:nvSpPr>
        <p:spPr bwMode="auto">
          <a:xfrm>
            <a:off x="144073" y="7046406"/>
            <a:ext cx="2639385" cy="24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33" tIns="31767" rIns="63533" bIns="31767">
            <a:spAutoFit/>
          </a:bodyPr>
          <a:lstStyle>
            <a:lvl1pPr algn="l" defTabSz="6350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6350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6350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6350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6350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635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635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635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635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200" b="1" dirty="0">
                <a:solidFill>
                  <a:schemeClr val="accent2"/>
                </a:solidFill>
                <a:latin typeface="+mn-lt"/>
              </a:rPr>
              <a:t>Per maggiori informazioni:</a:t>
            </a:r>
            <a:endParaRPr lang="it-IT" sz="12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2" name="Rettangolo arrotondato 51"/>
          <p:cNvSpPr/>
          <p:nvPr/>
        </p:nvSpPr>
        <p:spPr bwMode="auto">
          <a:xfrm>
            <a:off x="265741" y="5228101"/>
            <a:ext cx="5457142" cy="16573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122191" tIns="61096" rIns="122191" bIns="61096" numCol="1" rtlCol="0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9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9pPr>
          </a:lstStyle>
          <a:p>
            <a:pPr algn="ctr" defTabSz="1968637"/>
            <a:endParaRPr lang="it-IT" sz="3900" dirty="0"/>
          </a:p>
        </p:txBody>
      </p:sp>
      <p:sp>
        <p:nvSpPr>
          <p:cNvPr id="53" name="Text Box 258"/>
          <p:cNvSpPr txBox="1">
            <a:spLocks noChangeArrowheads="1"/>
          </p:cNvSpPr>
          <p:nvPr/>
        </p:nvSpPr>
        <p:spPr bwMode="auto">
          <a:xfrm>
            <a:off x="313241" y="5228100"/>
            <a:ext cx="5457142" cy="194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163070" tIns="81537" rIns="163070" bIns="81537">
            <a:spAutoFit/>
          </a:bodyPr>
          <a:lstStyle>
            <a:lvl1pPr defTabSz="793750" eaLnBrk="0" hangingPunct="0">
              <a:defRPr sz="19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defTabSz="793750" eaLnBrk="0" hangingPunct="0">
              <a:defRPr sz="19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defTabSz="793750" eaLnBrk="0" hangingPunct="0">
              <a:defRPr sz="19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defTabSz="793750" eaLnBrk="0" hangingPunct="0">
              <a:defRPr sz="19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defTabSz="793750" eaLnBrk="0" hangingPunct="0">
              <a:defRPr sz="19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just">
              <a:lnSpc>
                <a:spcPct val="150000"/>
              </a:lnSpc>
              <a:spcAft>
                <a:spcPts val="802"/>
              </a:spcAft>
            </a:pPr>
            <a:r>
              <a:rPr lang="it-IT" sz="1200" b="1" dirty="0" smtClean="0">
                <a:solidFill>
                  <a:schemeClr val="accent2"/>
                </a:solidFill>
                <a:latin typeface="+mn-lt"/>
              </a:rPr>
              <a:t>Registrazione</a:t>
            </a:r>
          </a:p>
          <a:p>
            <a:pPr algn="just">
              <a:spcAft>
                <a:spcPts val="802"/>
              </a:spcAft>
            </a:pPr>
            <a:r>
              <a:rPr lang="it-IT" sz="1200" i="1" dirty="0" smtClean="0">
                <a:solidFill>
                  <a:schemeClr val="accent2"/>
                </a:solidFill>
                <a:latin typeface="+mn-lt"/>
              </a:rPr>
              <a:t>Gli interessati potranno partecipare gratuitamente, registrarsi online</a:t>
            </a:r>
            <a:r>
              <a:rPr lang="it-IT" sz="1200" i="1" dirty="0">
                <a:solidFill>
                  <a:schemeClr val="accent2"/>
                </a:solidFill>
                <a:latin typeface="+mn-lt"/>
              </a:rPr>
              <a:t>, entro il </a:t>
            </a:r>
            <a:r>
              <a:rPr lang="it-IT" sz="1200" i="1" dirty="0" smtClean="0">
                <a:solidFill>
                  <a:schemeClr val="accent2"/>
                </a:solidFill>
                <a:latin typeface="+mn-lt"/>
              </a:rPr>
              <a:t>28 Settembre 2015, </a:t>
            </a:r>
            <a:r>
              <a:rPr lang="it-IT" sz="1200" i="1" dirty="0">
                <a:solidFill>
                  <a:schemeClr val="accent2"/>
                </a:solidFill>
                <a:latin typeface="+mn-lt"/>
              </a:rPr>
              <a:t>attraverso il sito internet di </a:t>
            </a:r>
            <a:r>
              <a:rPr lang="it-IT" sz="1200" i="1" dirty="0" err="1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200" i="1" dirty="0">
                <a:solidFill>
                  <a:schemeClr val="accent2"/>
                </a:solidFill>
                <a:latin typeface="+mn-lt"/>
              </a:rPr>
              <a:t> (</a:t>
            </a:r>
            <a:r>
              <a:rPr lang="it-IT" sz="1200" i="1" dirty="0">
                <a:solidFill>
                  <a:schemeClr val="accent2"/>
                </a:solidFill>
                <a:latin typeface="+mn-lt"/>
                <a:hlinkClick r:id="rId2"/>
              </a:rPr>
              <a:t>www.federchimica.it</a:t>
            </a:r>
            <a:r>
              <a:rPr lang="it-IT" sz="1200" i="1" dirty="0">
                <a:solidFill>
                  <a:schemeClr val="accent2"/>
                </a:solidFill>
                <a:latin typeface="+mn-lt"/>
              </a:rPr>
              <a:t>) nella sezione  “Da Leggere”  - “ Eventi</a:t>
            </a:r>
            <a:r>
              <a:rPr lang="it-IT" sz="1200" i="1" dirty="0" smtClean="0">
                <a:solidFill>
                  <a:schemeClr val="accent2"/>
                </a:solidFill>
                <a:latin typeface="+mn-lt"/>
              </a:rPr>
              <a:t>” o al seguente link:</a:t>
            </a:r>
          </a:p>
          <a:p>
            <a:pPr>
              <a:lnSpc>
                <a:spcPct val="150000"/>
              </a:lnSpc>
              <a:spcAft>
                <a:spcPts val="802"/>
              </a:spcAft>
            </a:pPr>
            <a:r>
              <a:rPr lang="it-IT" sz="1200" i="1" u="sng" dirty="0">
                <a:solidFill>
                  <a:schemeClr val="accent1">
                    <a:lumMod val="50000"/>
                  </a:schemeClr>
                </a:solidFill>
                <a:latin typeface="+mn-lt"/>
                <a:hlinkClick r:id="rId3"/>
              </a:rPr>
              <a:t>4</a:t>
            </a:r>
            <a:r>
              <a:rPr lang="it-IT" sz="1200" i="1" u="sng" dirty="0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3"/>
              </a:rPr>
              <a:t>° </a:t>
            </a:r>
            <a:r>
              <a:rPr lang="it-IT" sz="1200" i="1" u="sng" dirty="0">
                <a:solidFill>
                  <a:schemeClr val="accent1">
                    <a:lumMod val="50000"/>
                  </a:schemeClr>
                </a:solidFill>
                <a:latin typeface="+mn-lt"/>
                <a:hlinkClick r:id="rId3"/>
              </a:rPr>
              <a:t>Workshop del Programma </a:t>
            </a:r>
            <a:r>
              <a:rPr lang="it-IT" sz="1200" i="1" u="sng" dirty="0" err="1" smtClean="0">
                <a:solidFill>
                  <a:schemeClr val="accent1">
                    <a:lumMod val="50000"/>
                  </a:schemeClr>
                </a:solidFill>
                <a:latin typeface="+mn-lt"/>
                <a:hlinkClick r:id="rId3"/>
              </a:rPr>
              <a:t>PhD</a:t>
            </a:r>
            <a:endParaRPr lang="it-IT" sz="1200" i="1" u="sng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just">
              <a:spcAft>
                <a:spcPts val="802"/>
              </a:spcAft>
            </a:pPr>
            <a:endParaRPr lang="it-IT" sz="1200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2" name="Text Box 259"/>
          <p:cNvSpPr txBox="1">
            <a:spLocks noChangeArrowheads="1"/>
          </p:cNvSpPr>
          <p:nvPr/>
        </p:nvSpPr>
        <p:spPr bwMode="auto">
          <a:xfrm>
            <a:off x="122089" y="176766"/>
            <a:ext cx="3695393" cy="2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911" tIns="36958" rIns="73911" bIns="36958">
            <a:spAutoFit/>
          </a:bodyPr>
          <a:lstStyle>
            <a:lvl1pPr algn="l" defTabSz="8509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8509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8509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8509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8509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200" b="1" u="sng" dirty="0">
                <a:solidFill>
                  <a:schemeClr val="accent2"/>
                </a:solidFill>
                <a:latin typeface="+mn-lt"/>
              </a:rPr>
              <a:t>Come </a:t>
            </a:r>
            <a:r>
              <a:rPr lang="it-IT" sz="1200" b="1" u="sng" dirty="0" smtClean="0">
                <a:solidFill>
                  <a:schemeClr val="accent2"/>
                </a:solidFill>
                <a:latin typeface="+mn-lt"/>
              </a:rPr>
              <a:t>arrivare:</a:t>
            </a:r>
            <a:endParaRPr lang="it-IT" sz="1200" b="1" u="sng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3" name="Text Box 261"/>
          <p:cNvSpPr txBox="1">
            <a:spLocks noChangeArrowheads="1"/>
          </p:cNvSpPr>
          <p:nvPr/>
        </p:nvSpPr>
        <p:spPr bwMode="auto">
          <a:xfrm>
            <a:off x="122089" y="480146"/>
            <a:ext cx="5696369" cy="269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911" tIns="36958" rIns="73911" bIns="36958">
            <a:spAutoFit/>
          </a:bodyPr>
          <a:lstStyle>
            <a:lvl1pPr algn="l" defTabSz="8509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8509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8509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8509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8509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La Sede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di Roio Piazzale Ernesto Pontieri, </a:t>
            </a:r>
            <a:r>
              <a:rPr lang="it-IT" sz="1000" dirty="0" err="1">
                <a:solidFill>
                  <a:schemeClr val="accent2"/>
                </a:solidFill>
                <a:latin typeface="+mn-lt"/>
              </a:rPr>
              <a:t>Monteluco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 di Roio, 67100 </a:t>
            </a: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L’Aquila, è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facilmente raggiungibile con l'autobus sia da Roma che da Pescara. </a:t>
            </a:r>
            <a:br>
              <a:rPr lang="it-IT" sz="1000" dirty="0">
                <a:solidFill>
                  <a:schemeClr val="accent2"/>
                </a:solidFill>
                <a:latin typeface="+mn-lt"/>
              </a:rPr>
            </a:br>
            <a:r>
              <a:rPr lang="it-IT" sz="1000" dirty="0">
                <a:latin typeface="+mn-lt"/>
              </a:rPr>
              <a:t/>
            </a:r>
            <a:br>
              <a:rPr lang="it-IT" sz="1000" dirty="0">
                <a:latin typeface="+mn-lt"/>
              </a:rPr>
            </a:br>
            <a:r>
              <a:rPr lang="it-IT" sz="1000" b="1" u="sng" dirty="0">
                <a:solidFill>
                  <a:schemeClr val="accent2"/>
                </a:solidFill>
                <a:latin typeface="+mn-lt"/>
              </a:rPr>
              <a:t>ROMA - L'AQUILA </a:t>
            </a:r>
            <a:r>
              <a:rPr lang="it-IT" sz="1000" dirty="0">
                <a:latin typeface="+mn-lt"/>
              </a:rPr>
              <a:t/>
            </a:r>
            <a:br>
              <a:rPr lang="it-IT" sz="1000" dirty="0">
                <a:latin typeface="+mn-lt"/>
              </a:rPr>
            </a:br>
            <a:r>
              <a:rPr lang="it-IT" sz="1000" dirty="0">
                <a:solidFill>
                  <a:schemeClr val="accent2"/>
                </a:solidFill>
                <a:latin typeface="+mn-lt"/>
              </a:rPr>
              <a:t>Per prendere l'autobus per L'Aquila si deve raggiungere la Stazione Tiburtina: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accent2"/>
                </a:solidFill>
                <a:latin typeface="+mn-lt"/>
              </a:rPr>
              <a:t>dall'Aeroporto Leonardo da Vinci (Fiumicino) ogni 20 minuti (dalle 6.15 fino alle 0.15) partono dei treni che arrivano alla Stazione Tiburtina in 40 minuti;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accent2"/>
                </a:solidFill>
                <a:latin typeface="+mn-lt"/>
              </a:rPr>
              <a:t>dall'Aeroporto di Ciampino partono ogni 15-20 minuti degli autobus per la fermata Anagnina della metropolitana A, che </a:t>
            </a: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porta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(cambiando la linea A con quella B alla fermata Termini) alla Stazione Tiburtina in circa 60 minuti;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accent2"/>
                </a:solidFill>
                <a:latin typeface="+mn-lt"/>
              </a:rPr>
              <a:t>dalla Stazione Ferroviaria Termini si può raggiungere la Stazione Tiburtina in metropolitana (linea B) in circa 10 minuti</a:t>
            </a: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lvl="0"/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Il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biglietto per L'Aquila va acquistato alla biglietteria delle Autolinee ARPA, vicino alla Stazione degli autobus (Tiburtina). Il tempo di percorrenza fino all'Aquila (terminal Collemaggio) è di circa 1.40 h.  </a:t>
            </a:r>
          </a:p>
          <a:p>
            <a:pPr lvl="0"/>
            <a:r>
              <a:rPr lang="it-IT" sz="1000" dirty="0">
                <a:solidFill>
                  <a:schemeClr val="accent2"/>
                </a:solidFill>
                <a:latin typeface="+mn-lt"/>
              </a:rPr>
              <a:t>Dall’aeroporto Leonardo da Vinci e Ciampino partono anche delle corse dirette verso l’Aquila (unica fermata presso l’Hotel </a:t>
            </a:r>
            <a:r>
              <a:rPr lang="it-IT" sz="1000" dirty="0" err="1">
                <a:solidFill>
                  <a:schemeClr val="accent2"/>
                </a:solidFill>
                <a:latin typeface="+mn-lt"/>
              </a:rPr>
              <a:t>Amiternum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) – Compagnia </a:t>
            </a:r>
            <a:r>
              <a:rPr lang="it-IT" sz="1000" dirty="0" err="1">
                <a:solidFill>
                  <a:schemeClr val="accent2"/>
                </a:solidFill>
                <a:latin typeface="+mn-lt"/>
              </a:rPr>
              <a:t>Gaspari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 Bus – per orari e costi consultare il sito WEB (</a:t>
            </a:r>
            <a:r>
              <a:rPr lang="it-IT" sz="1000" dirty="0">
                <a:solidFill>
                  <a:schemeClr val="accent2"/>
                </a:solidFill>
                <a:latin typeface="+mn-lt"/>
                <a:hlinkClick r:id="rId4"/>
              </a:rPr>
              <a:t>http://www.gasparionline.it/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 )</a:t>
            </a:r>
          </a:p>
        </p:txBody>
      </p:sp>
      <p:sp>
        <p:nvSpPr>
          <p:cNvPr id="19" name="Text Box 226"/>
          <p:cNvSpPr txBox="1">
            <a:spLocks noChangeArrowheads="1"/>
          </p:cNvSpPr>
          <p:nvPr/>
        </p:nvSpPr>
        <p:spPr bwMode="auto">
          <a:xfrm>
            <a:off x="122089" y="8576101"/>
            <a:ext cx="2211208" cy="76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184" tIns="42595" rIns="85184" bIns="42595">
            <a:spAutoFit/>
          </a:bodyPr>
          <a:lstStyle>
            <a:lvl1pPr algn="l" defTabSz="8509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8509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8509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8509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8509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UNIVERSITA' DELL'AQUILA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………..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………….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endParaRPr lang="it-IT"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0" name="Text Box 227"/>
          <p:cNvSpPr txBox="1">
            <a:spLocks noChangeArrowheads="1"/>
          </p:cNvSpPr>
          <p:nvPr/>
        </p:nvSpPr>
        <p:spPr bwMode="auto">
          <a:xfrm>
            <a:off x="2850375" y="8535958"/>
            <a:ext cx="2751455" cy="63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2585" tIns="61294" rIns="122585" bIns="61294">
            <a:spAutoFit/>
          </a:bodyPr>
          <a:lstStyle>
            <a:lvl1pPr algn="l" defTabSz="1227138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1227138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1227138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1227138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1227138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……………………..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>
                <a:solidFill>
                  <a:schemeClr val="accent2"/>
                </a:solidFill>
                <a:latin typeface="+mn-lt"/>
              </a:rPr>
              <a:t>Tel. +39 </a:t>
            </a:r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………………</a:t>
            </a:r>
          </a:p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e-mail</a:t>
            </a:r>
            <a:r>
              <a:rPr lang="it-IT" sz="1100" dirty="0">
                <a:solidFill>
                  <a:schemeClr val="accent2"/>
                </a:solidFill>
                <a:latin typeface="+mn-lt"/>
              </a:rPr>
              <a:t>: </a:t>
            </a:r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………………..</a:t>
            </a:r>
          </a:p>
        </p:txBody>
      </p:sp>
      <p:sp>
        <p:nvSpPr>
          <p:cNvPr id="21" name="Text Box 226"/>
          <p:cNvSpPr txBox="1">
            <a:spLocks noChangeArrowheads="1"/>
          </p:cNvSpPr>
          <p:nvPr/>
        </p:nvSpPr>
        <p:spPr bwMode="auto">
          <a:xfrm>
            <a:off x="122089" y="7393651"/>
            <a:ext cx="2211208" cy="76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184" tIns="42595" rIns="85184" bIns="42595">
            <a:spAutoFit/>
          </a:bodyPr>
          <a:lstStyle>
            <a:lvl1pPr algn="l" defTabSz="850900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850900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850900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850900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850900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850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FEDERCHIMICA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>
                <a:solidFill>
                  <a:schemeClr val="accent2"/>
                </a:solidFill>
                <a:latin typeface="+mn-lt"/>
              </a:rPr>
              <a:t>Via Giovanni da Procida 11</a:t>
            </a:r>
          </a:p>
          <a:p>
            <a:r>
              <a:rPr lang="it-IT" sz="1100" dirty="0">
                <a:solidFill>
                  <a:schemeClr val="accent2"/>
                </a:solidFill>
                <a:latin typeface="+mn-lt"/>
              </a:rPr>
              <a:t>20149 </a:t>
            </a:r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Milano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endParaRPr lang="it-IT" sz="11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2" name="Text Box 227"/>
          <p:cNvSpPr txBox="1">
            <a:spLocks noChangeArrowheads="1"/>
          </p:cNvSpPr>
          <p:nvPr/>
        </p:nvSpPr>
        <p:spPr bwMode="auto">
          <a:xfrm>
            <a:off x="2850375" y="7353508"/>
            <a:ext cx="2570316" cy="63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85" tIns="61294" rIns="122585" bIns="61294">
            <a:spAutoFit/>
          </a:bodyPr>
          <a:lstStyle>
            <a:lvl1pPr algn="l" defTabSz="1227138">
              <a:defRPr>
                <a:solidFill>
                  <a:schemeClr val="tx1"/>
                </a:solidFill>
                <a:latin typeface="Arial" charset="0"/>
              </a:defRPr>
            </a:lvl1pPr>
            <a:lvl2pPr marL="1144588" indent="-441325" algn="l" defTabSz="1227138">
              <a:defRPr>
                <a:solidFill>
                  <a:schemeClr val="tx1"/>
                </a:solidFill>
                <a:latin typeface="Arial" charset="0"/>
              </a:defRPr>
            </a:lvl2pPr>
            <a:lvl3pPr marL="1760538" indent="-352425" algn="l" defTabSz="1227138">
              <a:defRPr>
                <a:solidFill>
                  <a:schemeClr val="tx1"/>
                </a:solidFill>
                <a:latin typeface="Arial" charset="0"/>
              </a:defRPr>
            </a:lvl3pPr>
            <a:lvl4pPr marL="2463800" indent="-352425" algn="l" defTabSz="1227138">
              <a:defRPr>
                <a:solidFill>
                  <a:schemeClr val="tx1"/>
                </a:solidFill>
                <a:latin typeface="Arial" charset="0"/>
              </a:defRPr>
            </a:lvl4pPr>
            <a:lvl5pPr marL="3168650" indent="-352425" algn="l" defTabSz="1227138">
              <a:defRPr>
                <a:solidFill>
                  <a:schemeClr val="tx1"/>
                </a:solidFill>
                <a:latin typeface="Arial" charset="0"/>
              </a:defRPr>
            </a:lvl5pPr>
            <a:lvl6pPr marL="36258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0830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402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97450" indent="-352425" defTabSz="1227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Chiara Monaco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>
                <a:solidFill>
                  <a:schemeClr val="accent2"/>
                </a:solidFill>
                <a:latin typeface="+mn-lt"/>
              </a:rPr>
              <a:t>Tel. +39 02 </a:t>
            </a:r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34565.375</a:t>
            </a:r>
            <a:endParaRPr lang="it-IT" sz="1100" dirty="0">
              <a:solidFill>
                <a:schemeClr val="accent2"/>
              </a:solidFill>
              <a:latin typeface="+mn-lt"/>
            </a:endParaRPr>
          </a:p>
          <a:p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e-mail</a:t>
            </a:r>
            <a:r>
              <a:rPr lang="it-IT" sz="1100" dirty="0">
                <a:solidFill>
                  <a:schemeClr val="accent2"/>
                </a:solidFill>
                <a:latin typeface="+mn-lt"/>
              </a:rPr>
              <a:t>: </a:t>
            </a:r>
            <a:r>
              <a:rPr lang="it-IT" sz="1100" dirty="0" smtClean="0">
                <a:solidFill>
                  <a:schemeClr val="accent2"/>
                </a:solidFill>
                <a:latin typeface="+mn-lt"/>
              </a:rPr>
              <a:t>c.monaco@sviluppochimica.it</a:t>
            </a:r>
          </a:p>
        </p:txBody>
      </p:sp>
      <p:sp>
        <p:nvSpPr>
          <p:cNvPr id="4" name="Rettangolo 3"/>
          <p:cNvSpPr/>
          <p:nvPr/>
        </p:nvSpPr>
        <p:spPr>
          <a:xfrm>
            <a:off x="10845196" y="1217668"/>
            <a:ext cx="13115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Bozza</a:t>
            </a:r>
            <a:endParaRPr lang="it-IT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33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46126" y="3249116"/>
            <a:ext cx="56482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it-IT" sz="1000" b="1" u="sng" dirty="0">
                <a:solidFill>
                  <a:schemeClr val="accent2"/>
                </a:solidFill>
                <a:latin typeface="+mn-lt"/>
              </a:rPr>
              <a:t>PESCARA - </a:t>
            </a:r>
            <a:r>
              <a:rPr lang="it-IT" sz="1000" b="1" u="sng" dirty="0" smtClean="0">
                <a:solidFill>
                  <a:schemeClr val="accent2"/>
                </a:solidFill>
                <a:latin typeface="+mn-lt"/>
              </a:rPr>
              <a:t>L'AQUILA</a:t>
            </a:r>
          </a:p>
          <a:p>
            <a:pPr algn="just">
              <a:spcAft>
                <a:spcPts val="0"/>
              </a:spcAft>
            </a:pP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Per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prendere l'autobus per L'Aquila si deve raggiungere la Stazione degli autobus in Piazza della Repubblica (accanto alla Stazione Ferroviaria Centrale):</a:t>
            </a:r>
          </a:p>
          <a:p>
            <a:pPr marL="177800" lvl="0" indent="-177800" algn="just">
              <a:spcAft>
                <a:spcPts val="0"/>
              </a:spcAft>
              <a:buSzPts val="1000"/>
              <a:buFont typeface="Symbol"/>
              <a:buChar char=""/>
              <a:tabLst>
                <a:tab pos="177800" algn="l"/>
              </a:tabLst>
            </a:pPr>
            <a:r>
              <a:rPr lang="it-IT" sz="1000" dirty="0">
                <a:solidFill>
                  <a:schemeClr val="accent2"/>
                </a:solidFill>
                <a:latin typeface="+mn-lt"/>
              </a:rPr>
              <a:t>dall'Aeroporto Internazionale d’Abruzzo partono degli autobus ogni 10 minuti (dalle 5.30 fino alle 23.30) che arrivano alla Stazione degli autobus in 10 minuti</a:t>
            </a: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lvl="0" algn="just">
              <a:spcAft>
                <a:spcPts val="0"/>
              </a:spcAft>
              <a:buSzPts val="1000"/>
              <a:tabLst>
                <a:tab pos="177800" algn="l"/>
              </a:tabLst>
            </a:pP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Il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biglietto per L'Aquila va acquistato alla biglietteria delle Autolinee ARPA nel Piazzale della Stazione. Il tempo di percorrenza fino all'Aquila (terminal Collemaggio) è di circa 1.50 h. </a:t>
            </a:r>
            <a:br>
              <a:rPr lang="it-IT" sz="1000" dirty="0">
                <a:solidFill>
                  <a:schemeClr val="accent2"/>
                </a:solidFill>
                <a:latin typeface="+mn-lt"/>
              </a:rPr>
            </a:br>
            <a:r>
              <a:rPr lang="it-IT" sz="1000" dirty="0" smtClean="0">
                <a:solidFill>
                  <a:schemeClr val="accent2"/>
                </a:solidFill>
                <a:latin typeface="+mn-lt"/>
              </a:rPr>
              <a:t>Per 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gli orari degli autobus si può consultare il sito delle </a:t>
            </a:r>
            <a:r>
              <a:rPr lang="it-IT" sz="1000" dirty="0">
                <a:solidFill>
                  <a:schemeClr val="accent2"/>
                </a:solidFill>
                <a:latin typeface="+mn-lt"/>
                <a:hlinkClick r:id="rId5" tooltip="La pagina viene aperta in una nuova finestra"/>
              </a:rPr>
              <a:t>Autolinee ARPA</a:t>
            </a:r>
            <a:r>
              <a:rPr lang="it-IT" sz="100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it-IT" sz="1000" dirty="0">
                <a:solidFill>
                  <a:schemeClr val="accent2"/>
                </a:solidFill>
                <a:latin typeface="+mn-lt"/>
              </a:rPr>
              <a:t>In auto da autostrada dei Parchi A 24 per che proviene da Roma o da Teramo uscire all’Aquila Ovest  e seguire le indicazioni</a:t>
            </a:r>
            <a:r>
              <a:rPr lang="it-IT" sz="1000" b="1" u="sng" dirty="0">
                <a:solidFill>
                  <a:schemeClr val="accent2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33" name="Text Box 25"/>
          <p:cNvSpPr txBox="1">
            <a:spLocks noChangeArrowheads="1"/>
          </p:cNvSpPr>
          <p:nvPr/>
        </p:nvSpPr>
        <p:spPr bwMode="auto">
          <a:xfrm>
            <a:off x="528445" y="36311"/>
            <a:ext cx="5633841" cy="1708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167" tIns="61084" rIns="122167" bIns="61084">
            <a:spAutoFit/>
          </a:bodyPr>
          <a:lstStyle>
            <a:lvl1pPr algn="l" defTabSz="1474788">
              <a:defRPr>
                <a:solidFill>
                  <a:schemeClr val="tx1"/>
                </a:solidFill>
                <a:latin typeface="Arial" charset="0"/>
              </a:defRPr>
            </a:lvl1pPr>
            <a:lvl2pPr marL="704850" algn="l" defTabSz="1474788">
              <a:defRPr>
                <a:solidFill>
                  <a:schemeClr val="tx1"/>
                </a:solidFill>
                <a:latin typeface="Arial" charset="0"/>
              </a:defRPr>
            </a:lvl2pPr>
            <a:lvl3pPr marL="1408113" algn="l" defTabSz="1474788">
              <a:defRPr>
                <a:solidFill>
                  <a:schemeClr val="tx1"/>
                </a:solidFill>
                <a:latin typeface="Arial" charset="0"/>
              </a:defRPr>
            </a:lvl3pPr>
            <a:lvl4pPr marL="2112963" algn="l" defTabSz="1474788">
              <a:defRPr>
                <a:solidFill>
                  <a:schemeClr val="tx1"/>
                </a:solidFill>
                <a:latin typeface="Arial" charset="0"/>
              </a:defRPr>
            </a:lvl4pPr>
            <a:lvl5pPr marL="2814638" algn="l" defTabSz="1474788">
              <a:defRPr>
                <a:solidFill>
                  <a:schemeClr val="tx1"/>
                </a:solidFill>
                <a:latin typeface="Arial" charset="0"/>
              </a:defRPr>
            </a:lvl5pPr>
            <a:lvl6pPr marL="3271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7290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186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643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tabLst>
                <a:tab pos="5507093" algn="l"/>
              </a:tabLst>
            </a:pPr>
            <a:r>
              <a:rPr lang="it-IT" sz="1200" b="1" u="sng" dirty="0" err="1">
                <a:solidFill>
                  <a:schemeClr val="accent2"/>
                </a:solidFill>
                <a:latin typeface="+mn-lt"/>
              </a:rPr>
              <a:t>Federchimica</a:t>
            </a:r>
            <a:endParaRPr lang="it-IT" sz="1200" b="1" u="sng" dirty="0">
              <a:solidFill>
                <a:schemeClr val="accent2"/>
              </a:solidFill>
              <a:latin typeface="+mn-lt"/>
            </a:endParaRPr>
          </a:p>
          <a:p>
            <a:pPr algn="just"/>
            <a:endParaRPr lang="it-IT" sz="500" dirty="0">
              <a:solidFill>
                <a:schemeClr val="accent2"/>
              </a:solidFill>
              <a:latin typeface="+mn-lt"/>
            </a:endParaRPr>
          </a:p>
          <a:p>
            <a:pPr algn="just"/>
            <a:r>
              <a:rPr lang="it-IT" sz="1050" dirty="0">
                <a:solidFill>
                  <a:schemeClr val="accent2"/>
                </a:solidFill>
                <a:latin typeface="+mn-lt"/>
              </a:rPr>
              <a:t>Federchimica, la Federazione Nazionale dell’Industria Chimica, rappresenta, attualmente, circa 1.400 Imprese, per un totale di 90.000 addetti. Si articola in 17 Associazioni di settore e 40 gruppi merceologici. </a:t>
            </a:r>
            <a:r>
              <a:rPr lang="it-IT" sz="1050" dirty="0" err="1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 è membro di Confindustria (Confederazione Generale dell’Industria italiana) e del </a:t>
            </a:r>
            <a:r>
              <a:rPr lang="it-IT" sz="1050" dirty="0" err="1">
                <a:solidFill>
                  <a:schemeClr val="accent2"/>
                </a:solidFill>
                <a:latin typeface="+mn-lt"/>
              </a:rPr>
              <a:t>Cefic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 (Consiglio Europeo dell’Industria Chimica). </a:t>
            </a:r>
            <a:r>
              <a:rPr lang="it-IT" sz="1050" dirty="0" err="1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 ha tra gli obiettivi primari il coordinamento e la tutela  del ruolo dell’Industria Chimica in Italia. Federchimica supporta politiche a tutela dell’Industria Chimica con le a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utorità pubbliche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,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organizzazioni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economiche nazionali, altre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associazioni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i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mprenditoriali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e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istituzioni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internazionali.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563460" y="16621"/>
            <a:ext cx="3388986" cy="323440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pPr algn="just" defTabSz="1474788">
              <a:tabLst>
                <a:tab pos="5507093" algn="l"/>
              </a:tabLst>
            </a:pPr>
            <a:r>
              <a:rPr lang="it-IT" sz="1300" b="1" u="sng" dirty="0">
                <a:solidFill>
                  <a:schemeClr val="accent2"/>
                </a:solidFill>
                <a:latin typeface="+mn-lt"/>
              </a:rPr>
              <a:t>Agenda: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575901" y="2424314"/>
            <a:ext cx="5329026" cy="292662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pPr marL="630238" indent="-630238" algn="l">
              <a:tabLst>
                <a:tab pos="536575" algn="l"/>
              </a:tabLst>
            </a:pPr>
            <a:r>
              <a:rPr lang="it-IT" sz="1050" b="1" dirty="0" smtClean="0">
                <a:solidFill>
                  <a:srgbClr val="333399"/>
                </a:solidFill>
                <a:latin typeface="+mn-lt"/>
              </a:rPr>
              <a:t>Coordinatore: </a:t>
            </a:r>
            <a:r>
              <a:rPr lang="it-IT" sz="1050" i="1" dirty="0" smtClean="0">
                <a:solidFill>
                  <a:srgbClr val="333399"/>
                </a:solidFill>
                <a:latin typeface="+mn-lt"/>
              </a:rPr>
              <a:t>Francesco Vegliò</a:t>
            </a:r>
            <a:endParaRPr lang="it-IT" sz="1050" i="1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528445" y="5170656"/>
            <a:ext cx="5641520" cy="266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167" tIns="61084" rIns="122167" bIns="61084">
            <a:spAutoFit/>
          </a:bodyPr>
          <a:lstStyle>
            <a:lvl1pPr algn="l" defTabSz="1474788">
              <a:defRPr>
                <a:solidFill>
                  <a:schemeClr val="tx1"/>
                </a:solidFill>
                <a:latin typeface="Arial" charset="0"/>
              </a:defRPr>
            </a:lvl1pPr>
            <a:lvl2pPr marL="704850" algn="l" defTabSz="1474788">
              <a:defRPr>
                <a:solidFill>
                  <a:schemeClr val="tx1"/>
                </a:solidFill>
                <a:latin typeface="Arial" charset="0"/>
              </a:defRPr>
            </a:lvl2pPr>
            <a:lvl3pPr marL="1408113" algn="l" defTabSz="1474788">
              <a:defRPr>
                <a:solidFill>
                  <a:schemeClr val="tx1"/>
                </a:solidFill>
                <a:latin typeface="Arial" charset="0"/>
              </a:defRPr>
            </a:lvl3pPr>
            <a:lvl4pPr marL="2112963" algn="l" defTabSz="1474788">
              <a:defRPr>
                <a:solidFill>
                  <a:schemeClr val="tx1"/>
                </a:solidFill>
                <a:latin typeface="Arial" charset="0"/>
              </a:defRPr>
            </a:lvl4pPr>
            <a:lvl5pPr marL="2814638" algn="l" defTabSz="1474788">
              <a:defRPr>
                <a:solidFill>
                  <a:schemeClr val="tx1"/>
                </a:solidFill>
                <a:latin typeface="Arial" charset="0"/>
              </a:defRPr>
            </a:lvl5pPr>
            <a:lvl6pPr marL="3271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7290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186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643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"Il </a:t>
            </a:r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Programma</a:t>
            </a:r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 PhD</a:t>
            </a:r>
            <a:r>
              <a:rPr lang="en-US" sz="1200" b="1" u="sng" dirty="0">
                <a:solidFill>
                  <a:schemeClr val="accent2"/>
                </a:solidFill>
                <a:latin typeface="+mn-lt"/>
              </a:rPr>
              <a:t>"</a:t>
            </a:r>
          </a:p>
          <a:p>
            <a:pPr algn="just"/>
            <a:endParaRPr lang="it-IT" sz="500" dirty="0">
              <a:solidFill>
                <a:schemeClr val="accent2"/>
              </a:solidFill>
              <a:latin typeface="+mn-lt"/>
            </a:endParaRPr>
          </a:p>
          <a:p>
            <a:pPr algn="just"/>
            <a:r>
              <a:rPr lang="it-IT" sz="1050" dirty="0" err="1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, per valorizzare il titolo  di "Dottore di Ricerca", offrendo opportunità in linea con le legittime attese di questa figura anche nel m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ondo aziendale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, ha avviato all'interno del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Comitato Ricerca, Sviluppo e Innovazione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il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gruppo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lavoro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"Dottorati di Ricerca in Scienze Chimiche"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che dopo aver 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definito un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position </a:t>
            </a:r>
            <a:r>
              <a:rPr lang="it-IT" sz="1050" dirty="0" err="1">
                <a:solidFill>
                  <a:schemeClr val="accent2"/>
                </a:solidFill>
                <a:latin typeface="+mn-lt"/>
              </a:rPr>
              <a:t>p</a:t>
            </a:r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aper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, si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è raccordato con le analoghe attività del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gruppo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lavoro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"Mobilità dei Ricercatori" di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Confindustria, stabilendo anche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alcune prime alleanze con il m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ondo accademico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del Paese, per orientare maggiormente i contenuti dei "Corsi di Dottorato di Ricerca" alle esigenze della globalizzazione dell'Industria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Chimica. </a:t>
            </a:r>
          </a:p>
          <a:p>
            <a:pPr algn="just"/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 ha quindi avviato "Il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Programma </a:t>
            </a:r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PhD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"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, attraverso il quale intende: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it-IT" sz="1050" dirty="0">
                <a:solidFill>
                  <a:schemeClr val="accent2"/>
                </a:solidFill>
                <a:latin typeface="+mn-lt"/>
              </a:rPr>
              <a:t>migliorare le analisi quantitative sul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mercato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del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lavoro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qualificato;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it-IT" sz="1050" dirty="0">
                <a:solidFill>
                  <a:schemeClr val="accent2"/>
                </a:solidFill>
                <a:latin typeface="+mn-lt"/>
              </a:rPr>
              <a:t>elaborare posizioni congiunte con le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istituzioni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u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niversitarie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, per meglio coordinare 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programmi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dei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corsi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di Dottorato;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it-IT" sz="1050" dirty="0">
                <a:solidFill>
                  <a:schemeClr val="accent2"/>
                </a:solidFill>
                <a:latin typeface="+mn-lt"/>
              </a:rPr>
              <a:t>collaborare con le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associazioni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t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erritoriali 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e  con le u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niversità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interessate per organizzare eventi, diffondendo così l'iniziativa in tutto il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Paese. </a:t>
            </a:r>
            <a:endParaRPr lang="en-US" sz="1050" dirty="0"/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528445" y="7796988"/>
            <a:ext cx="5645095" cy="1693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167" tIns="61084" rIns="122167" bIns="61084">
            <a:spAutoFit/>
          </a:bodyPr>
          <a:lstStyle>
            <a:lvl1pPr algn="l" defTabSz="1474788">
              <a:defRPr>
                <a:solidFill>
                  <a:schemeClr val="tx1"/>
                </a:solidFill>
                <a:latin typeface="Arial" charset="0"/>
              </a:defRPr>
            </a:lvl1pPr>
            <a:lvl2pPr marL="704850" algn="l" defTabSz="1474788">
              <a:defRPr>
                <a:solidFill>
                  <a:schemeClr val="tx1"/>
                </a:solidFill>
                <a:latin typeface="Arial" charset="0"/>
              </a:defRPr>
            </a:lvl2pPr>
            <a:lvl3pPr marL="1408113" algn="l" defTabSz="1474788">
              <a:defRPr>
                <a:solidFill>
                  <a:schemeClr val="tx1"/>
                </a:solidFill>
                <a:latin typeface="Arial" charset="0"/>
              </a:defRPr>
            </a:lvl3pPr>
            <a:lvl4pPr marL="2112963" algn="l" defTabSz="1474788">
              <a:defRPr>
                <a:solidFill>
                  <a:schemeClr val="tx1"/>
                </a:solidFill>
                <a:latin typeface="Arial" charset="0"/>
              </a:defRPr>
            </a:lvl4pPr>
            <a:lvl5pPr marL="2814638" algn="l" defTabSz="1474788">
              <a:defRPr>
                <a:solidFill>
                  <a:schemeClr val="tx1"/>
                </a:solidFill>
                <a:latin typeface="Arial" charset="0"/>
              </a:defRPr>
            </a:lvl5pPr>
            <a:lvl6pPr marL="3271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7290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186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643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Introduzione</a:t>
            </a:r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 al Workshop</a:t>
            </a:r>
            <a:endParaRPr lang="en-US" sz="1200" b="1" u="sng" dirty="0">
              <a:solidFill>
                <a:schemeClr val="accent2"/>
              </a:solidFill>
              <a:latin typeface="+mn-lt"/>
            </a:endParaRPr>
          </a:p>
          <a:p>
            <a:pPr algn="just"/>
            <a:endParaRPr lang="it-IT" sz="500" dirty="0">
              <a:solidFill>
                <a:schemeClr val="accent2"/>
              </a:solidFill>
              <a:latin typeface="+mn-lt"/>
            </a:endParaRPr>
          </a:p>
          <a:p>
            <a:pPr algn="just"/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Obiettivo del </a:t>
            </a:r>
            <a:r>
              <a:rPr lang="it-IT" sz="1050" dirty="0">
                <a:solidFill>
                  <a:schemeClr val="accent2"/>
                </a:solidFill>
              </a:rPr>
              <a:t>Workshop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 è </a:t>
            </a:r>
            <a:r>
              <a:rPr lang="it-IT" sz="1050" dirty="0" smtClean="0">
                <a:solidFill>
                  <a:srgbClr val="333399"/>
                </a:solidFill>
              </a:rPr>
              <a:t>evidenziare azioni </a:t>
            </a:r>
            <a:r>
              <a:rPr lang="it-IT" sz="1050" dirty="0">
                <a:solidFill>
                  <a:srgbClr val="333399"/>
                </a:solidFill>
              </a:rPr>
              <a:t>che potrebbero rendere l’attuale formazione dei Dottori di Ricerca </a:t>
            </a:r>
            <a:r>
              <a:rPr lang="it-IT" sz="1050" dirty="0" smtClean="0">
                <a:solidFill>
                  <a:srgbClr val="333399"/>
                </a:solidFill>
              </a:rPr>
              <a:t>in Chimica più </a:t>
            </a:r>
            <a:r>
              <a:rPr lang="it-IT" sz="1050" dirty="0">
                <a:solidFill>
                  <a:srgbClr val="333399"/>
                </a:solidFill>
              </a:rPr>
              <a:t>in linea con le esigenze dell’industria o dell’università, grazie ad esperienze e testimonianze di entrambe le </a:t>
            </a:r>
            <a:r>
              <a:rPr lang="it-IT" sz="1050" dirty="0" smtClean="0">
                <a:solidFill>
                  <a:srgbClr val="333399"/>
                </a:solidFill>
              </a:rPr>
              <a:t>parti. Il Workshop è il terzo organizzato da </a:t>
            </a:r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Federchimica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 nell’ambito del 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"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Programma </a:t>
            </a:r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PhD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"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. Obiettivo dei precedenti incontri, che si erano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tenuti a Milano in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aprile 2014, a Salerno in luglio 2014 e a Bologna in settembre 2014, era stata l'analisi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della formazione </a:t>
            </a:r>
            <a:r>
              <a:rPr lang="it-IT" sz="1050" dirty="0" err="1" smtClean="0">
                <a:solidFill>
                  <a:schemeClr val="accent2"/>
                </a:solidFill>
                <a:latin typeface="+mn-lt"/>
              </a:rPr>
              <a:t>post-lauream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e della figura del Dottore di Ricerca,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alla luce dell’inserimento nel mondo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a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ccademico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, e soprattutto nel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sistema industriale. </a:t>
            </a:r>
            <a:endParaRPr lang="it-IT" sz="105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0" name="Text Box 71"/>
          <p:cNvSpPr txBox="1">
            <a:spLocks noChangeArrowheads="1"/>
          </p:cNvSpPr>
          <p:nvPr/>
        </p:nvSpPr>
        <p:spPr bwMode="auto">
          <a:xfrm>
            <a:off x="6623199" y="5947675"/>
            <a:ext cx="5532017" cy="24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12:15	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Q&amp;A e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Conclusione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della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I </a:t>
            </a:r>
            <a:r>
              <a:rPr lang="en-US" sz="1050" b="1" dirty="0" err="1">
                <a:solidFill>
                  <a:schemeClr val="accent2"/>
                </a:solidFill>
                <a:latin typeface="+mn-lt"/>
              </a:rPr>
              <a:t>S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essione</a:t>
            </a:r>
            <a:endParaRPr lang="en-US" sz="1050" b="1" dirty="0">
              <a:solidFill>
                <a:schemeClr val="accent2"/>
              </a:solidFill>
            </a:endParaRPr>
          </a:p>
        </p:txBody>
      </p:sp>
      <p:sp>
        <p:nvSpPr>
          <p:cNvPr id="41" name="Rectangle 380"/>
          <p:cNvSpPr>
            <a:spLocks noChangeArrowheads="1"/>
          </p:cNvSpPr>
          <p:nvPr/>
        </p:nvSpPr>
        <p:spPr bwMode="auto">
          <a:xfrm>
            <a:off x="6626523" y="2705866"/>
            <a:ext cx="5528691" cy="396000"/>
          </a:xfrm>
          <a:prstGeom prst="rect">
            <a:avLst/>
          </a:prstGeom>
          <a:solidFill>
            <a:srgbClr val="E1E1FF"/>
          </a:solidFill>
          <a:ln w="190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725488" lvl="0" indent="-725488" algn="l" defTabSz="793388" fontAlgn="auto">
              <a:spcBef>
                <a:spcPts val="0"/>
              </a:spcBef>
              <a:spcAft>
                <a:spcPts val="0"/>
              </a:spcAft>
              <a:tabLst>
                <a:tab pos="803275" algn="l"/>
              </a:tabLst>
            </a:pPr>
            <a:r>
              <a:rPr lang="it-IT" sz="1050" b="1" dirty="0" smtClean="0">
                <a:solidFill>
                  <a:srgbClr val="333399"/>
                </a:solidFill>
                <a:latin typeface="Arial"/>
              </a:rPr>
              <a:t>I Sessione</a:t>
            </a:r>
            <a:r>
              <a:rPr lang="it-IT" sz="1050" b="1" dirty="0">
                <a:solidFill>
                  <a:srgbClr val="333399"/>
                </a:solidFill>
                <a:latin typeface="Arial"/>
              </a:rPr>
              <a:t>: </a:t>
            </a:r>
            <a:r>
              <a:rPr lang="it-IT" sz="1050" b="1" dirty="0" smtClean="0">
                <a:solidFill>
                  <a:srgbClr val="333399"/>
                </a:solidFill>
                <a:latin typeface="Arial"/>
              </a:rPr>
              <a:t>	</a:t>
            </a:r>
            <a:r>
              <a:rPr lang="it-IT" sz="1050" b="1" dirty="0">
                <a:solidFill>
                  <a:srgbClr val="333399"/>
                </a:solidFill>
                <a:latin typeface="Arial"/>
              </a:rPr>
              <a:t>" La formazione post </a:t>
            </a:r>
            <a:r>
              <a:rPr lang="it-IT" sz="1050" b="1" dirty="0" err="1">
                <a:solidFill>
                  <a:srgbClr val="333399"/>
                </a:solidFill>
                <a:latin typeface="Arial"/>
              </a:rPr>
              <a:t>lauream</a:t>
            </a:r>
            <a:r>
              <a:rPr lang="it-IT" sz="1050" b="1" dirty="0">
                <a:solidFill>
                  <a:srgbClr val="333399"/>
                </a:solidFill>
                <a:latin typeface="Arial"/>
              </a:rPr>
              <a:t> in Italia e il </a:t>
            </a:r>
            <a:r>
              <a:rPr lang="it-IT" sz="1050" b="1" dirty="0" err="1">
                <a:solidFill>
                  <a:srgbClr val="333399"/>
                </a:solidFill>
                <a:latin typeface="Arial"/>
              </a:rPr>
              <a:t>placement</a:t>
            </a:r>
            <a:r>
              <a:rPr lang="it-IT" sz="1050" b="1" dirty="0">
                <a:solidFill>
                  <a:srgbClr val="333399"/>
                </a:solidFill>
                <a:latin typeface="Arial"/>
              </a:rPr>
              <a:t> dei Dottori di </a:t>
            </a:r>
          </a:p>
          <a:p>
            <a:pPr marL="800100" lvl="0" indent="3175" algn="l" defTabSz="793388" fontAlgn="auto">
              <a:spcBef>
                <a:spcPts val="0"/>
              </a:spcBef>
              <a:spcAft>
                <a:spcPts val="600"/>
              </a:spcAft>
            </a:pPr>
            <a:r>
              <a:rPr lang="it-IT" sz="1050" b="1" dirty="0">
                <a:solidFill>
                  <a:srgbClr val="333399"/>
                </a:solidFill>
                <a:latin typeface="Arial"/>
              </a:rPr>
              <a:t>Ricerca."</a:t>
            </a:r>
          </a:p>
        </p:txBody>
      </p:sp>
      <p:sp>
        <p:nvSpPr>
          <p:cNvPr id="42" name="Rectangle 379"/>
          <p:cNvSpPr>
            <a:spLocks noChangeArrowheads="1"/>
          </p:cNvSpPr>
          <p:nvPr/>
        </p:nvSpPr>
        <p:spPr bwMode="auto">
          <a:xfrm>
            <a:off x="6626523" y="755276"/>
            <a:ext cx="5530766" cy="161943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050"/>
          </a:p>
        </p:txBody>
      </p:sp>
      <p:sp>
        <p:nvSpPr>
          <p:cNvPr id="46" name="Text Box 71"/>
          <p:cNvSpPr txBox="1">
            <a:spLocks noChangeArrowheads="1"/>
          </p:cNvSpPr>
          <p:nvPr/>
        </p:nvSpPr>
        <p:spPr bwMode="auto">
          <a:xfrm>
            <a:off x="6623199" y="4117895"/>
            <a:ext cx="5532017" cy="5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11:30	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Luciano </a:t>
            </a:r>
            <a:r>
              <a:rPr lang="it-IT" sz="1050" b="1" dirty="0" err="1" smtClean="0">
                <a:solidFill>
                  <a:schemeClr val="accent2"/>
                </a:solidFill>
                <a:latin typeface="+mn-lt"/>
              </a:rPr>
              <a:t>Fratocchi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, </a:t>
            </a:r>
            <a:r>
              <a:rPr lang="it-IT" sz="1050" b="1" dirty="0" err="1" smtClean="0">
                <a:solidFill>
                  <a:schemeClr val="accent2"/>
                </a:solidFill>
                <a:latin typeface="+mn-lt"/>
              </a:rPr>
              <a:t>Univerisità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 degli Studi dell'Aquila</a:t>
            </a:r>
          </a:p>
          <a:p>
            <a:pPr marL="536575" indent="-536575" eaLnBrk="0" hangingPunct="0"/>
            <a:r>
              <a:rPr lang="it-IT" sz="1050" dirty="0">
                <a:solidFill>
                  <a:schemeClr val="accent2"/>
                </a:solidFill>
                <a:latin typeface="+mn-lt"/>
              </a:rPr>
              <a:t>	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"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La collaborazione Università-Impresa attraverso le borse lavoro e le borse ricerca"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48" name="Rectangle 380"/>
          <p:cNvSpPr>
            <a:spLocks noChangeArrowheads="1"/>
          </p:cNvSpPr>
          <p:nvPr/>
        </p:nvSpPr>
        <p:spPr bwMode="auto">
          <a:xfrm>
            <a:off x="6626523" y="6572097"/>
            <a:ext cx="5528691" cy="396000"/>
          </a:xfrm>
          <a:prstGeom prst="rect">
            <a:avLst/>
          </a:prstGeom>
          <a:solidFill>
            <a:srgbClr val="E1E1FF"/>
          </a:solidFill>
          <a:ln w="190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0"/>
          <a:lstStyle/>
          <a:p>
            <a:pPr algn="l">
              <a:tabLst>
                <a:tab pos="803275" algn="l"/>
              </a:tabLst>
            </a:pPr>
            <a:r>
              <a:rPr lang="it-IT" sz="1050" b="1" dirty="0" smtClean="0">
                <a:solidFill>
                  <a:srgbClr val="333399"/>
                </a:solidFill>
                <a:latin typeface="Arial"/>
              </a:rPr>
              <a:t>II Sessione: 	</a:t>
            </a:r>
            <a:r>
              <a:rPr lang="it-IT" sz="1050" b="1" dirty="0">
                <a:solidFill>
                  <a:srgbClr val="333399"/>
                </a:solidFill>
                <a:latin typeface="Arial"/>
              </a:rPr>
              <a:t>" La ripresa economica attraverso i Ricercatori Chimici."</a:t>
            </a:r>
          </a:p>
        </p:txBody>
      </p:sp>
      <p:sp>
        <p:nvSpPr>
          <p:cNvPr id="50" name="Text Box 71"/>
          <p:cNvSpPr txBox="1">
            <a:spLocks noChangeArrowheads="1"/>
          </p:cNvSpPr>
          <p:nvPr/>
        </p:nvSpPr>
        <p:spPr bwMode="auto">
          <a:xfrm>
            <a:off x="6623199" y="7567339"/>
            <a:ext cx="5532017" cy="41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>
              <a:tabLst>
                <a:tab pos="542925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12:50	</a:t>
            </a:r>
            <a:r>
              <a:rPr lang="it-IT" sz="1050" b="1" dirty="0" smtClean="0">
                <a:solidFill>
                  <a:schemeClr val="accent2"/>
                </a:solidFill>
              </a:rPr>
              <a:t>Mario </a:t>
            </a:r>
            <a:r>
              <a:rPr lang="it-IT" sz="1050" b="1" dirty="0" err="1" smtClean="0">
                <a:solidFill>
                  <a:schemeClr val="accent2"/>
                </a:solidFill>
              </a:rPr>
              <a:t>Puccioni</a:t>
            </a:r>
            <a:r>
              <a:rPr lang="it-IT" sz="1050" b="1" dirty="0" smtClean="0">
                <a:solidFill>
                  <a:schemeClr val="accent2"/>
                </a:solidFill>
              </a:rPr>
              <a:t>, </a:t>
            </a:r>
            <a:r>
              <a:rPr lang="it-IT" sz="1050" b="1" dirty="0" err="1" smtClean="0">
                <a:solidFill>
                  <a:schemeClr val="accent2"/>
                </a:solidFill>
              </a:rPr>
              <a:t>Puccioni</a:t>
            </a:r>
            <a:r>
              <a:rPr lang="it-IT" sz="1050" b="1" dirty="0">
                <a:solidFill>
                  <a:schemeClr val="accent2"/>
                </a:solidFill>
              </a:rPr>
              <a:t> </a:t>
            </a:r>
            <a:r>
              <a:rPr lang="it-IT" sz="1050" b="1" dirty="0" smtClean="0">
                <a:solidFill>
                  <a:schemeClr val="accent2"/>
                </a:solidFill>
              </a:rPr>
              <a:t>S.p.A.:</a:t>
            </a:r>
            <a:endParaRPr lang="it-IT" sz="1050" b="1" dirty="0">
              <a:solidFill>
                <a:schemeClr val="accent2"/>
              </a:solidFill>
            </a:endParaRPr>
          </a:p>
          <a:p>
            <a:pPr marL="536575" indent="-536575"/>
            <a:r>
              <a:rPr lang="it-IT" sz="1050" dirty="0">
                <a:solidFill>
                  <a:schemeClr val="accent2"/>
                </a:solidFill>
              </a:rPr>
              <a:t>              </a:t>
            </a:r>
            <a:r>
              <a:rPr lang="it-IT" sz="1050" dirty="0" smtClean="0">
                <a:solidFill>
                  <a:schemeClr val="accent2"/>
                </a:solidFill>
              </a:rPr>
              <a:t>"Esperienze Dottorati di Ricerca in Ingegneria Chimica in azienda"</a:t>
            </a:r>
            <a:endParaRPr lang="it-IT" sz="1050" dirty="0">
              <a:solidFill>
                <a:schemeClr val="accent2"/>
              </a:solidFill>
            </a:endParaRPr>
          </a:p>
        </p:txBody>
      </p:sp>
      <p:sp>
        <p:nvSpPr>
          <p:cNvPr id="53" name="Text Box 71"/>
          <p:cNvSpPr txBox="1">
            <a:spLocks noChangeArrowheads="1"/>
          </p:cNvSpPr>
          <p:nvPr/>
        </p:nvSpPr>
        <p:spPr bwMode="auto">
          <a:xfrm>
            <a:off x="6625272" y="9126764"/>
            <a:ext cx="5532017" cy="24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13:45	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Chiusura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dei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Lavori</a:t>
            </a:r>
            <a:endParaRPr lang="en-US" sz="1050" b="1" dirty="0">
              <a:solidFill>
                <a:schemeClr val="accent2"/>
              </a:solidFill>
            </a:endParaRPr>
          </a:p>
        </p:txBody>
      </p:sp>
      <p:sp>
        <p:nvSpPr>
          <p:cNvPr id="18" name="Rectangle 380"/>
          <p:cNvSpPr>
            <a:spLocks noChangeArrowheads="1"/>
          </p:cNvSpPr>
          <p:nvPr/>
        </p:nvSpPr>
        <p:spPr bwMode="auto">
          <a:xfrm>
            <a:off x="6626523" y="755276"/>
            <a:ext cx="5527272" cy="396000"/>
          </a:xfrm>
          <a:prstGeom prst="rect">
            <a:avLst/>
          </a:prstGeom>
          <a:solidFill>
            <a:srgbClr val="E1E1FF"/>
          </a:solidFill>
          <a:ln w="190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0"/>
          <a:lstStyle/>
          <a:p>
            <a:pPr marL="725488" lvl="0" indent="-725488" algn="l" defTabSz="793388" fontAlgn="auto">
              <a:spcBef>
                <a:spcPts val="0"/>
              </a:spcBef>
              <a:spcAft>
                <a:spcPts val="0"/>
              </a:spcAft>
              <a:tabLst>
                <a:tab pos="803275" algn="l"/>
              </a:tabLst>
            </a:pPr>
            <a:r>
              <a:rPr lang="it-IT" sz="1050" b="1" dirty="0" smtClean="0">
                <a:solidFill>
                  <a:srgbClr val="333399"/>
                </a:solidFill>
                <a:latin typeface="Arial"/>
              </a:rPr>
              <a:t>"Apertura dei Lavori e Saluti"</a:t>
            </a:r>
            <a:endParaRPr lang="it-IT" sz="1050" b="1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26" name="Text Box 71"/>
          <p:cNvSpPr txBox="1">
            <a:spLocks noChangeArrowheads="1"/>
          </p:cNvSpPr>
          <p:nvPr/>
        </p:nvSpPr>
        <p:spPr bwMode="auto">
          <a:xfrm>
            <a:off x="6626523" y="4687392"/>
            <a:ext cx="5532017" cy="5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11:45	</a:t>
            </a:r>
            <a:r>
              <a:rPr lang="en-US" sz="1050" b="1" dirty="0" err="1" smtClean="0">
                <a:solidFill>
                  <a:schemeClr val="accent2"/>
                </a:solidFill>
              </a:rPr>
              <a:t>Flavio</a:t>
            </a:r>
            <a:r>
              <a:rPr lang="en-US" sz="1050" b="1" dirty="0" smtClean="0">
                <a:solidFill>
                  <a:schemeClr val="accent2"/>
                </a:solidFill>
              </a:rPr>
              <a:t> Gallo, </a:t>
            </a:r>
            <a:r>
              <a:rPr lang="en-US" sz="1050" b="1" dirty="0" err="1" smtClean="0">
                <a:solidFill>
                  <a:schemeClr val="accent2"/>
                </a:solidFill>
              </a:rPr>
              <a:t>inAudio</a:t>
            </a:r>
            <a:r>
              <a:rPr lang="en-US" sz="1050" b="1" dirty="0" smtClean="0">
                <a:solidFill>
                  <a:schemeClr val="accent2"/>
                </a:solidFill>
              </a:rPr>
              <a:t> </a:t>
            </a:r>
            <a:r>
              <a:rPr lang="en-US" sz="1050" b="1" dirty="0" err="1" smtClean="0">
                <a:solidFill>
                  <a:schemeClr val="accent2"/>
                </a:solidFill>
              </a:rPr>
              <a:t>S.r.l</a:t>
            </a:r>
            <a:r>
              <a:rPr lang="en-US" sz="1050" b="1" dirty="0" smtClean="0">
                <a:solidFill>
                  <a:schemeClr val="accent2"/>
                </a:solidFill>
              </a:rPr>
              <a:t>.:</a:t>
            </a:r>
            <a:endParaRPr lang="it-IT" sz="1050" b="1" dirty="0" smtClean="0">
              <a:solidFill>
                <a:schemeClr val="accent2"/>
              </a:solidFill>
            </a:endParaRPr>
          </a:p>
          <a:p>
            <a:pPr indent="-20638">
              <a:tabLst>
                <a:tab pos="536575" algn="l"/>
              </a:tabLst>
            </a:pPr>
            <a:r>
              <a:rPr lang="it-IT" sz="1050" dirty="0">
                <a:solidFill>
                  <a:schemeClr val="accent2"/>
                </a:solidFill>
              </a:rPr>
              <a:t>"Come facilitare l’inserimento in azienda dei Talenti Scientifici: lo sviluppo delle </a:t>
            </a:r>
            <a:r>
              <a:rPr lang="it-IT" sz="1050" dirty="0" smtClean="0">
                <a:solidFill>
                  <a:schemeClr val="accent2"/>
                </a:solidFill>
              </a:rPr>
              <a:t>Capacità."</a:t>
            </a:r>
            <a:endParaRPr lang="it-IT" sz="1050" dirty="0">
              <a:solidFill>
                <a:schemeClr val="accent2"/>
              </a:solidFill>
            </a:endParaRPr>
          </a:p>
        </p:txBody>
      </p:sp>
      <p:sp>
        <p:nvSpPr>
          <p:cNvPr id="47" name="Text Box 71"/>
          <p:cNvSpPr txBox="1">
            <a:spLocks noChangeArrowheads="1"/>
          </p:cNvSpPr>
          <p:nvPr/>
        </p:nvSpPr>
        <p:spPr bwMode="auto">
          <a:xfrm>
            <a:off x="6623199" y="7036861"/>
            <a:ext cx="5532017" cy="40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6575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12:30	</a:t>
            </a:r>
            <a:r>
              <a:rPr lang="it-IT" sz="1050" b="1" dirty="0" smtClean="0">
                <a:solidFill>
                  <a:schemeClr val="accent2"/>
                </a:solidFill>
              </a:rPr>
              <a:t>Marcello Accorsi, </a:t>
            </a:r>
            <a:r>
              <a:rPr lang="it-IT" sz="1050" b="1" dirty="0" err="1" smtClean="0">
                <a:solidFill>
                  <a:schemeClr val="accent2"/>
                </a:solidFill>
              </a:rPr>
              <a:t>Federchimica</a:t>
            </a:r>
            <a:r>
              <a:rPr lang="it-IT" sz="1050" b="1" dirty="0">
                <a:solidFill>
                  <a:schemeClr val="accent2"/>
                </a:solidFill>
              </a:rPr>
              <a:t>:</a:t>
            </a:r>
            <a:endParaRPr lang="it-IT" sz="1050" dirty="0">
              <a:solidFill>
                <a:schemeClr val="accent2"/>
              </a:solidFill>
            </a:endParaRPr>
          </a:p>
          <a:p>
            <a:pPr marL="536575" indent="-1588"/>
            <a:r>
              <a:rPr lang="it-IT" sz="1050" dirty="0" smtClean="0">
                <a:solidFill>
                  <a:schemeClr val="accent2"/>
                </a:solidFill>
              </a:rPr>
              <a:t>"…………………………….."</a:t>
            </a:r>
            <a:endParaRPr lang="it-IT" sz="1050" dirty="0">
              <a:solidFill>
                <a:schemeClr val="accent2"/>
              </a:solidFill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528445" y="1676481"/>
            <a:ext cx="5641520" cy="192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167" tIns="61084" rIns="122167" bIns="61084">
            <a:spAutoFit/>
          </a:bodyPr>
          <a:lstStyle>
            <a:lvl1pPr algn="l" defTabSz="1474788">
              <a:defRPr>
                <a:solidFill>
                  <a:schemeClr val="tx1"/>
                </a:solidFill>
                <a:latin typeface="Arial" charset="0"/>
              </a:defRPr>
            </a:lvl1pPr>
            <a:lvl2pPr marL="704850" algn="l" defTabSz="1474788">
              <a:defRPr>
                <a:solidFill>
                  <a:schemeClr val="tx1"/>
                </a:solidFill>
                <a:latin typeface="Arial" charset="0"/>
              </a:defRPr>
            </a:lvl2pPr>
            <a:lvl3pPr marL="1408113" algn="l" defTabSz="1474788">
              <a:defRPr>
                <a:solidFill>
                  <a:schemeClr val="tx1"/>
                </a:solidFill>
                <a:latin typeface="Arial" charset="0"/>
              </a:defRPr>
            </a:lvl3pPr>
            <a:lvl4pPr marL="2112963" algn="l" defTabSz="1474788">
              <a:defRPr>
                <a:solidFill>
                  <a:schemeClr val="tx1"/>
                </a:solidFill>
                <a:latin typeface="Arial" charset="0"/>
              </a:defRPr>
            </a:lvl4pPr>
            <a:lvl5pPr marL="2814638" algn="l" defTabSz="1474788">
              <a:defRPr>
                <a:solidFill>
                  <a:schemeClr val="tx1"/>
                </a:solidFill>
                <a:latin typeface="Arial" charset="0"/>
              </a:defRPr>
            </a:lvl5pPr>
            <a:lvl6pPr marL="3271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7290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186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643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200" b="1" u="sng" dirty="0">
                <a:solidFill>
                  <a:schemeClr val="accent2"/>
                </a:solidFill>
                <a:latin typeface="+mn-lt"/>
              </a:rPr>
              <a:t>AIDIC</a:t>
            </a:r>
            <a:r>
              <a:rPr lang="it-IT" sz="1200" b="1" u="sng" dirty="0">
                <a:solidFill>
                  <a:schemeClr val="accent2"/>
                </a:solidFill>
                <a:latin typeface="+mn-lt"/>
              </a:rPr>
              <a:t>– Associazione Italiana Di Ingegneria </a:t>
            </a:r>
            <a:r>
              <a:rPr lang="it-IT" sz="1200" b="1" u="sng" dirty="0" smtClean="0">
                <a:solidFill>
                  <a:schemeClr val="accent2"/>
                </a:solidFill>
                <a:latin typeface="+mn-lt"/>
              </a:rPr>
              <a:t>Chimica:</a:t>
            </a:r>
          </a:p>
          <a:p>
            <a:pPr algn="just"/>
            <a:r>
              <a:rPr lang="it-IT" sz="1050" dirty="0">
                <a:solidFill>
                  <a:schemeClr val="accent2"/>
                </a:solidFill>
                <a:latin typeface="+mn-lt"/>
              </a:rPr>
              <a:t>AIDIC è un’Associazione “no profit” apolitica, a carattere tecnico-scientifico, fondata a Milano nel 1958 con i seguenti scopi: diffondere tra tecnici del ramo le conoscenze ed i risultati tecnologici nei settori chimico, alimentare, farmaceutico, delle biotecnologie, dei materiali, della sicurezza e dell’ambiente; contribuire alla formazione dei tecnici che operano in detti settori, collaborando con Istituti Universitari e  di Ricerca in Italia ed all'estero; essere il riferimento dell’interesse, industriale e accademico, nell’evoluzione dell’Ingegneria Chimica e delle sue applicazioni. AIDIC opera attraverso Sezioni Territoriali e Gruppi di Lavoro e organizza Convegni  Tecnico-Scientifici internazionali. AIDIC indice per l’anno 2015 un bando per l’assegnazione di un premio di € 2.500 alla migliore tesi di dottorato discussa in una Università italiana.</a:t>
            </a:r>
          </a:p>
        </p:txBody>
      </p:sp>
      <p:sp>
        <p:nvSpPr>
          <p:cNvPr id="52" name="Rectangle 379"/>
          <p:cNvSpPr>
            <a:spLocks noChangeArrowheads="1"/>
          </p:cNvSpPr>
          <p:nvPr/>
        </p:nvSpPr>
        <p:spPr bwMode="auto">
          <a:xfrm>
            <a:off x="6626523" y="6572097"/>
            <a:ext cx="5532017" cy="236235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050"/>
          </a:p>
        </p:txBody>
      </p:sp>
      <p:sp>
        <p:nvSpPr>
          <p:cNvPr id="56" name="Text Box 71"/>
          <p:cNvSpPr txBox="1">
            <a:spLocks noChangeArrowheads="1"/>
          </p:cNvSpPr>
          <p:nvPr/>
        </p:nvSpPr>
        <p:spPr bwMode="auto">
          <a:xfrm>
            <a:off x="6623199" y="8113205"/>
            <a:ext cx="5532017" cy="40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536575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13:10	</a:t>
            </a:r>
            <a:r>
              <a:rPr lang="it-IT" sz="1050" b="1" dirty="0" smtClean="0">
                <a:solidFill>
                  <a:schemeClr val="accent2"/>
                </a:solidFill>
              </a:rPr>
              <a:t>Ercole Cauti/Enrico </a:t>
            </a:r>
            <a:r>
              <a:rPr lang="it-IT" sz="1050" b="1" dirty="0" err="1" smtClean="0">
                <a:solidFill>
                  <a:schemeClr val="accent2"/>
                </a:solidFill>
              </a:rPr>
              <a:t>Gianquinto</a:t>
            </a:r>
            <a:r>
              <a:rPr lang="it-IT" sz="1050" b="1" dirty="0" smtClean="0">
                <a:solidFill>
                  <a:schemeClr val="accent2"/>
                </a:solidFill>
              </a:rPr>
              <a:t>, Polo Chimico Farmaceutico "</a:t>
            </a:r>
            <a:r>
              <a:rPr lang="it-IT" sz="1050" b="1" dirty="0" err="1">
                <a:solidFill>
                  <a:schemeClr val="accent2"/>
                </a:solidFill>
              </a:rPr>
              <a:t>C</a:t>
            </a:r>
            <a:r>
              <a:rPr lang="it-IT" sz="1050" b="1" dirty="0" err="1" smtClean="0">
                <a:solidFill>
                  <a:schemeClr val="accent2"/>
                </a:solidFill>
              </a:rPr>
              <a:t>apitank</a:t>
            </a:r>
            <a:r>
              <a:rPr lang="it-IT" sz="1050" b="1" dirty="0" smtClean="0">
                <a:solidFill>
                  <a:schemeClr val="accent2"/>
                </a:solidFill>
              </a:rPr>
              <a:t>":</a:t>
            </a:r>
            <a:endParaRPr lang="it-IT" sz="1050" b="1" dirty="0">
              <a:solidFill>
                <a:schemeClr val="accent2"/>
              </a:solidFill>
            </a:endParaRPr>
          </a:p>
          <a:p>
            <a:pPr indent="-20638">
              <a:tabLst>
                <a:tab pos="536575" algn="l"/>
              </a:tabLst>
            </a:pPr>
            <a:r>
              <a:rPr lang="it-IT" sz="1050" dirty="0" smtClean="0">
                <a:solidFill>
                  <a:schemeClr val="accent2"/>
                </a:solidFill>
              </a:rPr>
              <a:t>"…………………….."</a:t>
            </a:r>
            <a:endParaRPr lang="it-IT" sz="1050" dirty="0">
              <a:solidFill>
                <a:schemeClr val="accent2"/>
              </a:solidFill>
            </a:endParaRPr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520766" y="3570333"/>
            <a:ext cx="5641520" cy="119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167" tIns="61084" rIns="122167" bIns="61084">
            <a:spAutoFit/>
          </a:bodyPr>
          <a:lstStyle>
            <a:lvl1pPr algn="l" defTabSz="1474788">
              <a:defRPr>
                <a:solidFill>
                  <a:schemeClr val="tx1"/>
                </a:solidFill>
                <a:latin typeface="Arial" charset="0"/>
              </a:defRPr>
            </a:lvl1pPr>
            <a:lvl2pPr marL="704850" algn="l" defTabSz="1474788">
              <a:defRPr>
                <a:solidFill>
                  <a:schemeClr val="tx1"/>
                </a:solidFill>
                <a:latin typeface="Arial" charset="0"/>
              </a:defRPr>
            </a:lvl2pPr>
            <a:lvl3pPr marL="1408113" algn="l" defTabSz="1474788">
              <a:defRPr>
                <a:solidFill>
                  <a:schemeClr val="tx1"/>
                </a:solidFill>
                <a:latin typeface="Arial" charset="0"/>
              </a:defRPr>
            </a:lvl3pPr>
            <a:lvl4pPr marL="2112963" algn="l" defTabSz="1474788">
              <a:defRPr>
                <a:solidFill>
                  <a:schemeClr val="tx1"/>
                </a:solidFill>
                <a:latin typeface="Arial" charset="0"/>
              </a:defRPr>
            </a:lvl4pPr>
            <a:lvl5pPr marL="2814638" algn="l" defTabSz="1474788">
              <a:defRPr>
                <a:solidFill>
                  <a:schemeClr val="tx1"/>
                </a:solidFill>
                <a:latin typeface="Arial" charset="0"/>
              </a:defRPr>
            </a:lvl5pPr>
            <a:lvl6pPr marL="3271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7290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186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643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Università</a:t>
            </a:r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degli</a:t>
            </a:r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Studi</a:t>
            </a:r>
            <a:r>
              <a:rPr lang="en-US" sz="1200" b="1" u="sng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200" b="1" u="sng" dirty="0" err="1" smtClean="0">
                <a:solidFill>
                  <a:schemeClr val="accent2"/>
                </a:solidFill>
                <a:latin typeface="+mn-lt"/>
              </a:rPr>
              <a:t>dell'Aquila</a:t>
            </a:r>
            <a:endParaRPr lang="en-US" sz="1200" b="1" u="sng" dirty="0">
              <a:solidFill>
                <a:schemeClr val="accent2"/>
              </a:solidFill>
              <a:latin typeface="+mn-lt"/>
            </a:endParaRPr>
          </a:p>
          <a:p>
            <a:pPr algn="just"/>
            <a:endParaRPr lang="it-IT" sz="500" dirty="0">
              <a:solidFill>
                <a:schemeClr val="accent2"/>
              </a:solidFill>
              <a:latin typeface="+mn-lt"/>
            </a:endParaRPr>
          </a:p>
          <a:p>
            <a:pPr algn="just"/>
            <a:r>
              <a:rPr lang="it-IT" sz="1050" dirty="0">
                <a:solidFill>
                  <a:schemeClr val="accent2"/>
                </a:solidFill>
                <a:latin typeface="+mn-lt"/>
              </a:rPr>
              <a:t>L'Università degli Studi dell'Aquila è la più antica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Università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d'Abruzzo, il suo bacino di utenza si estende oltre la regione e include alcune zone del Lazio, del Molise, dell'Umbria e della Puglia. È una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Università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con una forte caratterizzazione tecnico-scientifica legata alla presenza di importanti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Gruppi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Ricerca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e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Corsi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di 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Laurea 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molto consolidati nel panorama nazionale.</a:t>
            </a:r>
          </a:p>
        </p:txBody>
      </p:sp>
      <p:sp>
        <p:nvSpPr>
          <p:cNvPr id="32" name="Text Box 71"/>
          <p:cNvSpPr txBox="1">
            <a:spLocks noChangeArrowheads="1"/>
          </p:cNvSpPr>
          <p:nvPr/>
        </p:nvSpPr>
        <p:spPr bwMode="auto">
          <a:xfrm>
            <a:off x="6623199" y="3133276"/>
            <a:ext cx="5532017" cy="40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10:50	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Claudio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Airbib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, 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Prorettore alla Ricerca, Università degli Studi dell'Aquila:</a:t>
            </a:r>
          </a:p>
          <a:p>
            <a:pPr marL="536575" indent="-536575" eaLnBrk="0" hangingPunct="0"/>
            <a:r>
              <a:rPr lang="it-IT" sz="1050" dirty="0">
                <a:solidFill>
                  <a:schemeClr val="accent2"/>
                </a:solidFill>
                <a:latin typeface="+mn-lt"/>
              </a:rPr>
              <a:t>	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"</a:t>
            </a:r>
            <a:r>
              <a:rPr lang="it-IT" sz="1050" dirty="0">
                <a:solidFill>
                  <a:schemeClr val="accent2"/>
                </a:solidFill>
                <a:latin typeface="+mn-lt"/>
              </a:rPr>
              <a:t>Il Dottorato di Ricerca presso UNIVAQ."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36" name="Text Box 71"/>
          <p:cNvSpPr txBox="1">
            <a:spLocks noChangeArrowheads="1"/>
          </p:cNvSpPr>
          <p:nvPr/>
        </p:nvSpPr>
        <p:spPr bwMode="auto">
          <a:xfrm>
            <a:off x="6623200" y="2015756"/>
            <a:ext cx="5281728" cy="24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>
              <a:tabLst>
                <a:tab pos="536575" algn="l"/>
                <a:tab pos="630238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10:45	</a:t>
            </a:r>
            <a:r>
              <a:rPr lang="it-IT" sz="1050" b="1" dirty="0">
                <a:solidFill>
                  <a:srgbClr val="333399"/>
                </a:solidFill>
              </a:rPr>
              <a:t>Francesco </a:t>
            </a:r>
            <a:r>
              <a:rPr lang="it-IT" sz="1050" b="1" dirty="0" err="1">
                <a:solidFill>
                  <a:srgbClr val="333399"/>
                </a:solidFill>
              </a:rPr>
              <a:t>Parasiliti</a:t>
            </a:r>
            <a:r>
              <a:rPr lang="it-IT" sz="1050" b="1" dirty="0">
                <a:solidFill>
                  <a:srgbClr val="333399"/>
                </a:solidFill>
              </a:rPr>
              <a:t> </a:t>
            </a:r>
            <a:r>
              <a:rPr lang="it-IT" sz="1050" b="1" dirty="0" err="1">
                <a:solidFill>
                  <a:srgbClr val="333399"/>
                </a:solidFill>
              </a:rPr>
              <a:t>Collazzo</a:t>
            </a:r>
            <a:r>
              <a:rPr lang="it-IT" sz="1050" b="1" dirty="0">
                <a:solidFill>
                  <a:srgbClr val="333399"/>
                </a:solidFill>
              </a:rPr>
              <a:t>, </a:t>
            </a:r>
            <a:r>
              <a:rPr lang="it-IT" sz="1050" b="1" dirty="0" smtClean="0">
                <a:solidFill>
                  <a:srgbClr val="FF0000"/>
                </a:solidFill>
              </a:rPr>
              <a:t>……</a:t>
            </a:r>
            <a:r>
              <a:rPr lang="it-IT" sz="1050" b="1" dirty="0" smtClean="0">
                <a:solidFill>
                  <a:srgbClr val="333399"/>
                </a:solidFill>
              </a:rPr>
              <a:t>Università </a:t>
            </a:r>
            <a:r>
              <a:rPr lang="it-IT" sz="1050" b="1" dirty="0">
                <a:solidFill>
                  <a:srgbClr val="333399"/>
                </a:solidFill>
              </a:rPr>
              <a:t>degli Studi </a:t>
            </a:r>
            <a:r>
              <a:rPr lang="it-IT" sz="1050" b="1" dirty="0" smtClean="0">
                <a:solidFill>
                  <a:srgbClr val="333399"/>
                </a:solidFill>
              </a:rPr>
              <a:t>dell'Aquila</a:t>
            </a:r>
          </a:p>
        </p:txBody>
      </p:sp>
      <p:sp>
        <p:nvSpPr>
          <p:cNvPr id="37" name="Rectangle 379"/>
          <p:cNvSpPr>
            <a:spLocks noChangeArrowheads="1"/>
          </p:cNvSpPr>
          <p:nvPr/>
        </p:nvSpPr>
        <p:spPr bwMode="auto">
          <a:xfrm>
            <a:off x="6626523" y="2705865"/>
            <a:ext cx="5528691" cy="36436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050"/>
          </a:p>
        </p:txBody>
      </p:sp>
      <p:sp>
        <p:nvSpPr>
          <p:cNvPr id="39" name="Text Box 71"/>
          <p:cNvSpPr txBox="1">
            <a:spLocks noChangeArrowheads="1"/>
          </p:cNvSpPr>
          <p:nvPr/>
        </p:nvSpPr>
        <p:spPr bwMode="auto">
          <a:xfrm>
            <a:off x="6623199" y="1247196"/>
            <a:ext cx="5532017" cy="24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>
              <a:tabLst>
                <a:tab pos="536575" algn="l"/>
                <a:tab pos="630238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10:30	</a:t>
            </a:r>
            <a:r>
              <a:rPr lang="it-IT" sz="1050" b="1" dirty="0" smtClean="0">
                <a:solidFill>
                  <a:srgbClr val="333399"/>
                </a:solidFill>
              </a:rPr>
              <a:t>Francesco Vegliò, Università </a:t>
            </a:r>
            <a:r>
              <a:rPr lang="it-IT" sz="1050" b="1" dirty="0">
                <a:solidFill>
                  <a:srgbClr val="333399"/>
                </a:solidFill>
              </a:rPr>
              <a:t>degli Studi </a:t>
            </a:r>
            <a:r>
              <a:rPr lang="it-IT" sz="1050" b="1" dirty="0" smtClean="0">
                <a:solidFill>
                  <a:srgbClr val="333399"/>
                </a:solidFill>
              </a:rPr>
              <a:t>dell'Aquila e AIDIC</a:t>
            </a:r>
          </a:p>
        </p:txBody>
      </p:sp>
      <p:sp>
        <p:nvSpPr>
          <p:cNvPr id="45" name="Text Box 71"/>
          <p:cNvSpPr txBox="1">
            <a:spLocks noChangeArrowheads="1"/>
          </p:cNvSpPr>
          <p:nvPr/>
        </p:nvSpPr>
        <p:spPr bwMode="auto">
          <a:xfrm>
            <a:off x="6623199" y="1631476"/>
            <a:ext cx="5532017" cy="24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>
              <a:tabLst>
                <a:tab pos="536575" algn="l"/>
                <a:tab pos="630238" algn="l"/>
              </a:tabLst>
            </a:pP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10:35	</a:t>
            </a:r>
            <a:r>
              <a:rPr lang="it-IT" sz="1050" b="1" dirty="0" smtClean="0">
                <a:solidFill>
                  <a:srgbClr val="333399"/>
                </a:solidFill>
              </a:rPr>
              <a:t>Paola </a:t>
            </a:r>
            <a:r>
              <a:rPr lang="it-IT" sz="1050" b="1" dirty="0" err="1" smtClean="0">
                <a:solidFill>
                  <a:srgbClr val="333399"/>
                </a:solidFill>
              </a:rPr>
              <a:t>Inverardi</a:t>
            </a:r>
            <a:r>
              <a:rPr lang="it-IT" sz="1050" b="1" dirty="0" smtClean="0">
                <a:solidFill>
                  <a:srgbClr val="333399"/>
                </a:solidFill>
              </a:rPr>
              <a:t>, Rettrice </a:t>
            </a:r>
            <a:r>
              <a:rPr lang="it-IT" sz="1050" b="1" dirty="0">
                <a:solidFill>
                  <a:srgbClr val="333399"/>
                </a:solidFill>
              </a:rPr>
              <a:t>Università degli Studi </a:t>
            </a:r>
            <a:r>
              <a:rPr lang="it-IT" sz="1050" b="1" dirty="0" smtClean="0">
                <a:solidFill>
                  <a:srgbClr val="333399"/>
                </a:solidFill>
              </a:rPr>
              <a:t>dell'Aquila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6575901" y="331184"/>
            <a:ext cx="5329026" cy="292662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pPr marL="630238" indent="-630238" algn="l">
              <a:tabLst>
                <a:tab pos="536575" algn="l"/>
              </a:tabLst>
            </a:pPr>
            <a:r>
              <a:rPr lang="it-IT" sz="1050" dirty="0" smtClean="0">
                <a:solidFill>
                  <a:srgbClr val="333399"/>
                </a:solidFill>
                <a:latin typeface="+mn-lt"/>
              </a:rPr>
              <a:t>10:00 	Registrazione </a:t>
            </a:r>
            <a:r>
              <a:rPr lang="it-IT" sz="1050" dirty="0">
                <a:solidFill>
                  <a:srgbClr val="333399"/>
                </a:solidFill>
                <a:latin typeface="+mn-lt"/>
              </a:rPr>
              <a:t>dei </a:t>
            </a:r>
            <a:r>
              <a:rPr lang="it-IT" sz="1050" dirty="0" smtClean="0">
                <a:solidFill>
                  <a:srgbClr val="333399"/>
                </a:solidFill>
                <a:latin typeface="+mn-lt"/>
              </a:rPr>
              <a:t>Partecipanti e Welcome Coffee</a:t>
            </a:r>
            <a:endParaRPr lang="it-IT" sz="105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57" name="Text Box 71"/>
          <p:cNvSpPr txBox="1">
            <a:spLocks noChangeArrowheads="1"/>
          </p:cNvSpPr>
          <p:nvPr/>
        </p:nvSpPr>
        <p:spPr bwMode="auto">
          <a:xfrm>
            <a:off x="6623199" y="3631523"/>
            <a:ext cx="5532017" cy="40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11:10	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Silvia Ghiselli, </a:t>
            </a:r>
            <a:r>
              <a:rPr lang="it-IT" sz="1050" b="1" dirty="0" err="1" smtClean="0">
                <a:solidFill>
                  <a:schemeClr val="accent2"/>
                </a:solidFill>
                <a:latin typeface="+mn-lt"/>
              </a:rPr>
              <a:t>AlmaLaurea</a:t>
            </a:r>
            <a:r>
              <a:rPr lang="it-IT" sz="1050" b="1" dirty="0" smtClean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marL="536575" indent="-536575" eaLnBrk="0" hangingPunct="0"/>
            <a:r>
              <a:rPr lang="it-IT" sz="1050" dirty="0">
                <a:solidFill>
                  <a:schemeClr val="accent2"/>
                </a:solidFill>
                <a:latin typeface="+mn-lt"/>
              </a:rPr>
              <a:t>	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"</a:t>
            </a:r>
            <a:r>
              <a:rPr lang="en-US" sz="1050" dirty="0" err="1" smtClean="0">
                <a:solidFill>
                  <a:schemeClr val="accent2"/>
                </a:solidFill>
                <a:latin typeface="+mn-lt"/>
              </a:rPr>
              <a:t>Indagine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050" dirty="0" err="1" smtClean="0">
                <a:solidFill>
                  <a:schemeClr val="accent2"/>
                </a:solidFill>
                <a:latin typeface="+mn-lt"/>
              </a:rPr>
              <a:t>AlmaLaurea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 sui </a:t>
            </a:r>
            <a:r>
              <a:rPr lang="en-US" sz="1050" dirty="0" err="1" smtClean="0">
                <a:solidFill>
                  <a:schemeClr val="accent2"/>
                </a:solidFill>
                <a:latin typeface="+mn-lt"/>
              </a:rPr>
              <a:t>Dottorati</a:t>
            </a:r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 di </a:t>
            </a:r>
            <a:r>
              <a:rPr lang="en-US" sz="1050" dirty="0" err="1" smtClean="0">
                <a:solidFill>
                  <a:schemeClr val="accent2"/>
                </a:solidFill>
                <a:latin typeface="+mn-lt"/>
              </a:rPr>
              <a:t>Ricerca</a:t>
            </a:r>
            <a:r>
              <a:rPr lang="it-IT" sz="1050" dirty="0" smtClean="0">
                <a:solidFill>
                  <a:schemeClr val="accent2"/>
                </a:solidFill>
                <a:latin typeface="+mn-lt"/>
              </a:rPr>
              <a:t>"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58" name="Text Box 71"/>
          <p:cNvSpPr txBox="1">
            <a:spLocks noChangeArrowheads="1"/>
          </p:cNvSpPr>
          <p:nvPr/>
        </p:nvSpPr>
        <p:spPr bwMode="auto">
          <a:xfrm>
            <a:off x="6626523" y="5287846"/>
            <a:ext cx="5532017" cy="5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12:00	</a:t>
            </a:r>
            <a:r>
              <a:rPr lang="it-IT" sz="1050" b="1" dirty="0" smtClean="0">
                <a:solidFill>
                  <a:schemeClr val="accent2"/>
                </a:solidFill>
              </a:rPr>
              <a:t>Paolo Tripodi, ISTECH:</a:t>
            </a:r>
          </a:p>
          <a:p>
            <a:pPr indent="-20638">
              <a:tabLst>
                <a:tab pos="536575" algn="l"/>
              </a:tabLst>
            </a:pPr>
            <a:r>
              <a:rPr lang="it-IT" sz="1050" dirty="0" smtClean="0">
                <a:solidFill>
                  <a:schemeClr val="accent2"/>
                </a:solidFill>
              </a:rPr>
              <a:t>"Progetti Cratere  nella collaborazione Università-Aziende e il ruolo dei Dottori di Ricerca."</a:t>
            </a:r>
            <a:endParaRPr lang="it-IT" sz="1050" dirty="0">
              <a:solidFill>
                <a:schemeClr val="accent2"/>
              </a:solidFill>
            </a:endParaRPr>
          </a:p>
        </p:txBody>
      </p:sp>
      <p:sp>
        <p:nvSpPr>
          <p:cNvPr id="59" name="Text Box 71"/>
          <p:cNvSpPr txBox="1">
            <a:spLocks noChangeArrowheads="1"/>
          </p:cNvSpPr>
          <p:nvPr/>
        </p:nvSpPr>
        <p:spPr bwMode="auto">
          <a:xfrm>
            <a:off x="6625272" y="8643682"/>
            <a:ext cx="5532017" cy="24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9178" tIns="39587" rIns="79178" bIns="39587">
            <a:spAutoFit/>
          </a:bodyPr>
          <a:lstStyle>
            <a:lvl1pPr marL="557213" indent="-557213" algn="l">
              <a:defRPr>
                <a:solidFill>
                  <a:schemeClr val="tx1"/>
                </a:solidFill>
                <a:latin typeface="Arial" charset="0"/>
              </a:defRPr>
            </a:lvl1pPr>
            <a:lvl2pPr marL="12573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520825" algn="l">
              <a:defRPr>
                <a:solidFill>
                  <a:schemeClr val="tx1"/>
                </a:solidFill>
                <a:latin typeface="Arial" charset="0"/>
              </a:defRPr>
            </a:lvl3pPr>
            <a:lvl4pPr marL="179705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73275" algn="l">
              <a:defRPr>
                <a:solidFill>
                  <a:schemeClr val="tx1"/>
                </a:solidFill>
                <a:latin typeface="Arial" charset="0"/>
              </a:defRPr>
            </a:lvl5pPr>
            <a:lvl6pPr marL="2530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7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48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2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6575" indent="-536575" eaLnBrk="0" hangingPunct="0"/>
            <a:r>
              <a:rPr lang="en-US" sz="1050" dirty="0" smtClean="0">
                <a:solidFill>
                  <a:schemeClr val="accent2"/>
                </a:solidFill>
                <a:latin typeface="+mn-lt"/>
              </a:rPr>
              <a:t>13:30	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Q&amp;A e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Conclusione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della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 II </a:t>
            </a:r>
            <a:r>
              <a:rPr lang="en-US" sz="1050" b="1" dirty="0" err="1">
                <a:solidFill>
                  <a:schemeClr val="accent2"/>
                </a:solidFill>
                <a:latin typeface="+mn-lt"/>
              </a:rPr>
              <a:t>S</a:t>
            </a:r>
            <a:r>
              <a:rPr lang="en-US" sz="1050" b="1" dirty="0" err="1" smtClean="0">
                <a:solidFill>
                  <a:schemeClr val="accent2"/>
                </a:solidFill>
                <a:latin typeface="+mn-lt"/>
              </a:rPr>
              <a:t>essione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</a:rPr>
              <a:t>	</a:t>
            </a:r>
            <a:endParaRPr lang="en-US" sz="105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INTERNA">
  <a:themeElements>
    <a:clrScheme name="Struttura INTERN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INTERN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474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474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Struttura INTER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INTERN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INTERN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INTERN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INTERN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INTERN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INTERN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INTERNA">
  <a:themeElements>
    <a:clrScheme name="1_Struttura INTERN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ruttura INTERN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474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66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4747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1_Struttura INTER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INTERN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INTERN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INTERN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INTERN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INTERN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INTERN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13481</TotalTime>
  <Words>867</Words>
  <Application>Microsoft Office PowerPoint</Application>
  <PresentationFormat>Formato A3 (297x420 mm)</PresentationFormat>
  <Paragraphs>91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</vt:i4>
      </vt:variant>
    </vt:vector>
  </HeadingPairs>
  <TitlesOfParts>
    <vt:vector size="4" baseType="lpstr">
      <vt:lpstr>Struttura INTERNA</vt:lpstr>
      <vt:lpstr>1_Struttura INTERNA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Stefano</dc:creator>
  <cp:lastModifiedBy>Raffaele Avella</cp:lastModifiedBy>
  <cp:revision>827</cp:revision>
  <cp:lastPrinted>2014-07-28T13:21:28Z</cp:lastPrinted>
  <dcterms:created xsi:type="dcterms:W3CDTF">2007-05-24T14:54:45Z</dcterms:created>
  <dcterms:modified xsi:type="dcterms:W3CDTF">2015-07-13T08:04:27Z</dcterms:modified>
</cp:coreProperties>
</file>